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42"/>
  </p:notesMasterIdLst>
  <p:sldIdLst>
    <p:sldId id="256" r:id="rId2"/>
    <p:sldId id="304" r:id="rId3"/>
    <p:sldId id="337" r:id="rId4"/>
    <p:sldId id="338" r:id="rId5"/>
    <p:sldId id="353" r:id="rId6"/>
    <p:sldId id="354" r:id="rId7"/>
    <p:sldId id="346" r:id="rId8"/>
    <p:sldId id="355" r:id="rId9"/>
    <p:sldId id="356" r:id="rId10"/>
    <p:sldId id="351" r:id="rId11"/>
    <p:sldId id="369" r:id="rId12"/>
    <p:sldId id="358" r:id="rId13"/>
    <p:sldId id="357" r:id="rId14"/>
    <p:sldId id="352" r:id="rId15"/>
    <p:sldId id="372" r:id="rId16"/>
    <p:sldId id="370" r:id="rId17"/>
    <p:sldId id="371" r:id="rId18"/>
    <p:sldId id="319" r:id="rId19"/>
    <p:sldId id="320" r:id="rId20"/>
    <p:sldId id="321" r:id="rId21"/>
    <p:sldId id="322" r:id="rId22"/>
    <p:sldId id="362" r:id="rId23"/>
    <p:sldId id="361" r:id="rId24"/>
    <p:sldId id="330" r:id="rId25"/>
    <p:sldId id="334" r:id="rId26"/>
    <p:sldId id="367" r:id="rId27"/>
    <p:sldId id="366" r:id="rId28"/>
    <p:sldId id="368" r:id="rId29"/>
    <p:sldId id="335" r:id="rId30"/>
    <p:sldId id="359" r:id="rId31"/>
    <p:sldId id="360" r:id="rId32"/>
    <p:sldId id="310" r:id="rId33"/>
    <p:sldId id="364" r:id="rId34"/>
    <p:sldId id="312" r:id="rId35"/>
    <p:sldId id="313" r:id="rId36"/>
    <p:sldId id="314" r:id="rId37"/>
    <p:sldId id="315" r:id="rId38"/>
    <p:sldId id="316" r:id="rId39"/>
    <p:sldId id="317" r:id="rId40"/>
    <p:sldId id="31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2"/>
    <p:restoredTop sz="82698" autoAdjust="0"/>
  </p:normalViewPr>
  <p:slideViewPr>
    <p:cSldViewPr snapToGrid="0" snapToObjects="1">
      <p:cViewPr varScale="1">
        <p:scale>
          <a:sx n="67" d="100"/>
          <a:sy n="67" d="100"/>
        </p:scale>
        <p:origin x="14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ry Huynh" userId="S::00106494@uwa.edu.au::d3ece500-4aa9-4808-8848-87e82cfdcd8b" providerId="AD" clId="Web-{25BD0EC0-EAC1-419E-9A56-04334A8968D6}"/>
    <pc:docChg chg="addSld modSld">
      <pc:chgData name="Larry Huynh" userId="S::00106494@uwa.edu.au::d3ece500-4aa9-4808-8848-87e82cfdcd8b" providerId="AD" clId="Web-{25BD0EC0-EAC1-419E-9A56-04334A8968D6}" dt="2023-04-27T10:20:00.290" v="341" actId="20577"/>
      <pc:docMkLst>
        <pc:docMk/>
      </pc:docMkLst>
      <pc:sldChg chg="modSp">
        <pc:chgData name="Larry Huynh" userId="S::00106494@uwa.edu.au::d3ece500-4aa9-4808-8848-87e82cfdcd8b" providerId="AD" clId="Web-{25BD0EC0-EAC1-419E-9A56-04334A8968D6}" dt="2023-04-27T10:14:13.280" v="286" actId="20577"/>
        <pc:sldMkLst>
          <pc:docMk/>
          <pc:sldMk cId="2085167238" sldId="304"/>
        </pc:sldMkLst>
        <pc:spChg chg="mod">
          <ac:chgData name="Larry Huynh" userId="S::00106494@uwa.edu.au::d3ece500-4aa9-4808-8848-87e82cfdcd8b" providerId="AD" clId="Web-{25BD0EC0-EAC1-419E-9A56-04334A8968D6}" dt="2023-04-27T10:14:13.280" v="286" actId="20577"/>
          <ac:spMkLst>
            <pc:docMk/>
            <pc:sldMk cId="2085167238" sldId="304"/>
            <ac:spMk id="3" creationId="{919F1433-21E9-E5B4-207E-E4C0A1ECA809}"/>
          </ac:spMkLst>
        </pc:spChg>
      </pc:sldChg>
      <pc:sldChg chg="mod modShow">
        <pc:chgData name="Larry Huynh" userId="S::00106494@uwa.edu.au::d3ece500-4aa9-4808-8848-87e82cfdcd8b" providerId="AD" clId="Web-{25BD0EC0-EAC1-419E-9A56-04334A8968D6}" dt="2023-04-27T10:16:34.612" v="287"/>
        <pc:sldMkLst>
          <pc:docMk/>
          <pc:sldMk cId="2216838974" sldId="323"/>
        </pc:sldMkLst>
      </pc:sldChg>
      <pc:sldChg chg="modSp">
        <pc:chgData name="Larry Huynh" userId="S::00106494@uwa.edu.au::d3ece500-4aa9-4808-8848-87e82cfdcd8b" providerId="AD" clId="Web-{25BD0EC0-EAC1-419E-9A56-04334A8968D6}" dt="2023-04-27T10:10:26.132" v="264" actId="20577"/>
        <pc:sldMkLst>
          <pc:docMk/>
          <pc:sldMk cId="3806315256" sldId="352"/>
        </pc:sldMkLst>
        <pc:spChg chg="mod">
          <ac:chgData name="Larry Huynh" userId="S::00106494@uwa.edu.au::d3ece500-4aa9-4808-8848-87e82cfdcd8b" providerId="AD" clId="Web-{25BD0EC0-EAC1-419E-9A56-04334A8968D6}" dt="2023-04-27T10:10:26.132" v="264" actId="20577"/>
          <ac:spMkLst>
            <pc:docMk/>
            <pc:sldMk cId="3806315256" sldId="352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25BD0EC0-EAC1-419E-9A56-04334A8968D6}" dt="2023-04-27T10:19:26.821" v="334" actId="20577"/>
        <pc:sldMkLst>
          <pc:docMk/>
          <pc:sldMk cId="1172561212" sldId="363"/>
        </pc:sldMkLst>
        <pc:spChg chg="mod">
          <ac:chgData name="Larry Huynh" userId="S::00106494@uwa.edu.au::d3ece500-4aa9-4808-8848-87e82cfdcd8b" providerId="AD" clId="Web-{25BD0EC0-EAC1-419E-9A56-04334A8968D6}" dt="2023-04-27T10:19:26.821" v="334" actId="20577"/>
          <ac:spMkLst>
            <pc:docMk/>
            <pc:sldMk cId="1172561212" sldId="363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25BD0EC0-EAC1-419E-9A56-04334A8968D6}" dt="2023-04-27T10:11:59.776" v="282" actId="20577"/>
        <pc:sldMkLst>
          <pc:docMk/>
          <pc:sldMk cId="2181295745" sldId="364"/>
        </pc:sldMkLst>
        <pc:spChg chg="mod">
          <ac:chgData name="Larry Huynh" userId="S::00106494@uwa.edu.au::d3ece500-4aa9-4808-8848-87e82cfdcd8b" providerId="AD" clId="Web-{25BD0EC0-EAC1-419E-9A56-04334A8968D6}" dt="2023-04-27T10:11:59.776" v="282" actId="20577"/>
          <ac:spMkLst>
            <pc:docMk/>
            <pc:sldMk cId="2181295745" sldId="364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25BD0EC0-EAC1-419E-9A56-04334A8968D6}" dt="2023-04-27T10:19:22.914" v="332" actId="20577"/>
        <pc:sldMkLst>
          <pc:docMk/>
          <pc:sldMk cId="2391663959" sldId="367"/>
        </pc:sldMkLst>
        <pc:spChg chg="mod">
          <ac:chgData name="Larry Huynh" userId="S::00106494@uwa.edu.au::d3ece500-4aa9-4808-8848-87e82cfdcd8b" providerId="AD" clId="Web-{25BD0EC0-EAC1-419E-9A56-04334A8968D6}" dt="2023-04-27T10:19:22.914" v="332" actId="20577"/>
          <ac:spMkLst>
            <pc:docMk/>
            <pc:sldMk cId="2391663959" sldId="367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25BD0EC0-EAC1-419E-9A56-04334A8968D6}" dt="2023-04-27T10:20:00.290" v="341" actId="20577"/>
        <pc:sldMkLst>
          <pc:docMk/>
          <pc:sldMk cId="410456042" sldId="368"/>
        </pc:sldMkLst>
        <pc:spChg chg="mod">
          <ac:chgData name="Larry Huynh" userId="S::00106494@uwa.edu.au::d3ece500-4aa9-4808-8848-87e82cfdcd8b" providerId="AD" clId="Web-{25BD0EC0-EAC1-419E-9A56-04334A8968D6}" dt="2023-04-27T10:20:00.290" v="341" actId="20577"/>
          <ac:spMkLst>
            <pc:docMk/>
            <pc:sldMk cId="410456042" sldId="368"/>
            <ac:spMk id="3" creationId="{F5D2F2E5-9F48-18E2-142F-458EBFB29AE7}"/>
          </ac:spMkLst>
        </pc:spChg>
      </pc:sldChg>
      <pc:sldChg chg="modSp add replId">
        <pc:chgData name="Larry Huynh" userId="S::00106494@uwa.edu.au::d3ece500-4aa9-4808-8848-87e82cfdcd8b" providerId="AD" clId="Web-{25BD0EC0-EAC1-419E-9A56-04334A8968D6}" dt="2023-04-27T10:11:36.041" v="270" actId="20577"/>
        <pc:sldMkLst>
          <pc:docMk/>
          <pc:sldMk cId="2654584685" sldId="370"/>
        </pc:sldMkLst>
        <pc:spChg chg="mod">
          <ac:chgData name="Larry Huynh" userId="S::00106494@uwa.edu.au::d3ece500-4aa9-4808-8848-87e82cfdcd8b" providerId="AD" clId="Web-{25BD0EC0-EAC1-419E-9A56-04334A8968D6}" dt="2023-04-27T10:11:36.041" v="270" actId="20577"/>
          <ac:spMkLst>
            <pc:docMk/>
            <pc:sldMk cId="2654584685" sldId="370"/>
            <ac:spMk id="3" creationId="{F5D2F2E5-9F48-18E2-142F-458EBFB29AE7}"/>
          </ac:spMkLst>
        </pc:spChg>
      </pc:sldChg>
      <pc:sldChg chg="add replId">
        <pc:chgData name="Larry Huynh" userId="S::00106494@uwa.edu.au::d3ece500-4aa9-4808-8848-87e82cfdcd8b" providerId="AD" clId="Web-{25BD0EC0-EAC1-419E-9A56-04334A8968D6}" dt="2023-04-27T10:11:25.306" v="265"/>
        <pc:sldMkLst>
          <pc:docMk/>
          <pc:sldMk cId="1585930483" sldId="371"/>
        </pc:sldMkLst>
      </pc:sldChg>
    </pc:docChg>
  </pc:docChgLst>
  <pc:docChgLst>
    <pc:chgData name="Larry Huynh" userId="S::00106494@uwa.edu.au::d3ece500-4aa9-4808-8848-87e82cfdcd8b" providerId="AD" clId="Web-{D6E6B3AD-6281-4EA8-BE2E-5E106DD2687D}"/>
    <pc:docChg chg="delSld modSld">
      <pc:chgData name="Larry Huynh" userId="S::00106494@uwa.edu.au::d3ece500-4aa9-4808-8848-87e82cfdcd8b" providerId="AD" clId="Web-{D6E6B3AD-6281-4EA8-BE2E-5E106DD2687D}" dt="2023-04-29T09:00:52.623" v="690" actId="20577"/>
      <pc:docMkLst>
        <pc:docMk/>
      </pc:docMkLst>
      <pc:sldChg chg="modSp modNotes">
        <pc:chgData name="Larry Huynh" userId="S::00106494@uwa.edu.au::d3ece500-4aa9-4808-8848-87e82cfdcd8b" providerId="AD" clId="Web-{D6E6B3AD-6281-4EA8-BE2E-5E106DD2687D}" dt="2023-04-29T07:44:21.788" v="231"/>
        <pc:sldMkLst>
          <pc:docMk/>
          <pc:sldMk cId="2705619520" sldId="322"/>
        </pc:sldMkLst>
        <pc:spChg chg="mod">
          <ac:chgData name="Larry Huynh" userId="S::00106494@uwa.edu.au::d3ece500-4aa9-4808-8848-87e82cfdcd8b" providerId="AD" clId="Web-{D6E6B3AD-6281-4EA8-BE2E-5E106DD2687D}" dt="2023-04-29T07:44:19.147" v="230" actId="20577"/>
          <ac:spMkLst>
            <pc:docMk/>
            <pc:sldMk cId="2705619520" sldId="322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D6E6B3AD-6281-4EA8-BE2E-5E106DD2687D}" dt="2023-04-29T07:35:47.337" v="85"/>
        <pc:sldMkLst>
          <pc:docMk/>
          <pc:sldMk cId="2774436389" sldId="334"/>
        </pc:sldMkLst>
      </pc:sldChg>
      <pc:sldChg chg="modNotes">
        <pc:chgData name="Larry Huynh" userId="S::00106494@uwa.edu.au::d3ece500-4aa9-4808-8848-87e82cfdcd8b" providerId="AD" clId="Web-{D6E6B3AD-6281-4EA8-BE2E-5E106DD2687D}" dt="2023-04-29T08:52:22.736" v="689"/>
        <pc:sldMkLst>
          <pc:docMk/>
          <pc:sldMk cId="1617260999" sldId="351"/>
        </pc:sldMkLst>
      </pc:sldChg>
      <pc:sldChg chg="modSp">
        <pc:chgData name="Larry Huynh" userId="S::00106494@uwa.edu.au::d3ece500-4aa9-4808-8848-87e82cfdcd8b" providerId="AD" clId="Web-{D6E6B3AD-6281-4EA8-BE2E-5E106DD2687D}" dt="2023-04-29T08:17:37.211" v="268" actId="1076"/>
        <pc:sldMkLst>
          <pc:docMk/>
          <pc:sldMk cId="3461783918" sldId="353"/>
        </pc:sldMkLst>
        <pc:picChg chg="mod">
          <ac:chgData name="Larry Huynh" userId="S::00106494@uwa.edu.au::d3ece500-4aa9-4808-8848-87e82cfdcd8b" providerId="AD" clId="Web-{D6E6B3AD-6281-4EA8-BE2E-5E106DD2687D}" dt="2023-04-29T08:17:37.211" v="268" actId="1076"/>
          <ac:picMkLst>
            <pc:docMk/>
            <pc:sldMk cId="3461783918" sldId="353"/>
            <ac:picMk id="4" creationId="{1CE88A3C-7781-4E07-4E74-4A40CF75E390}"/>
          </ac:picMkLst>
        </pc:picChg>
      </pc:sldChg>
      <pc:sldChg chg="modNotes">
        <pc:chgData name="Larry Huynh" userId="S::00106494@uwa.edu.au::d3ece500-4aa9-4808-8848-87e82cfdcd8b" providerId="AD" clId="Web-{D6E6B3AD-6281-4EA8-BE2E-5E106DD2687D}" dt="2023-04-29T08:42:46.847" v="544"/>
        <pc:sldMkLst>
          <pc:docMk/>
          <pc:sldMk cId="4245389604" sldId="362"/>
        </pc:sldMkLst>
      </pc:sldChg>
      <pc:sldChg chg="del">
        <pc:chgData name="Larry Huynh" userId="S::00106494@uwa.edu.au::d3ece500-4aa9-4808-8848-87e82cfdcd8b" providerId="AD" clId="Web-{D6E6B3AD-6281-4EA8-BE2E-5E106DD2687D}" dt="2023-04-29T07:36:06.040" v="86"/>
        <pc:sldMkLst>
          <pc:docMk/>
          <pc:sldMk cId="1172561212" sldId="363"/>
        </pc:sldMkLst>
      </pc:sldChg>
      <pc:sldChg chg="modSp">
        <pc:chgData name="Larry Huynh" userId="S::00106494@uwa.edu.au::d3ece500-4aa9-4808-8848-87e82cfdcd8b" providerId="AD" clId="Web-{D6E6B3AD-6281-4EA8-BE2E-5E106DD2687D}" dt="2023-04-29T09:00:52.623" v="690" actId="20577"/>
        <pc:sldMkLst>
          <pc:docMk/>
          <pc:sldMk cId="2181295745" sldId="364"/>
        </pc:sldMkLst>
        <pc:spChg chg="mod">
          <ac:chgData name="Larry Huynh" userId="S::00106494@uwa.edu.au::d3ece500-4aa9-4808-8848-87e82cfdcd8b" providerId="AD" clId="Web-{D6E6B3AD-6281-4EA8-BE2E-5E106DD2687D}" dt="2023-04-29T09:00:52.623" v="690" actId="20577"/>
          <ac:spMkLst>
            <pc:docMk/>
            <pc:sldMk cId="2181295745" sldId="364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D6E6B3AD-6281-4EA8-BE2E-5E106DD2687D}" dt="2023-04-29T07:55:37.422" v="263"/>
        <pc:sldMkLst>
          <pc:docMk/>
          <pc:sldMk cId="410456042" sldId="368"/>
        </pc:sldMkLst>
      </pc:sldChg>
      <pc:sldChg chg="modSp modNotes">
        <pc:chgData name="Larry Huynh" userId="S::00106494@uwa.edu.au::d3ece500-4aa9-4808-8848-87e82cfdcd8b" providerId="AD" clId="Web-{D6E6B3AD-6281-4EA8-BE2E-5E106DD2687D}" dt="2023-04-29T08:49:33.324" v="666"/>
        <pc:sldMkLst>
          <pc:docMk/>
          <pc:sldMk cId="887652499" sldId="372"/>
        </pc:sldMkLst>
        <pc:spChg chg="mod">
          <ac:chgData name="Larry Huynh" userId="S::00106494@uwa.edu.au::d3ece500-4aa9-4808-8848-87e82cfdcd8b" providerId="AD" clId="Web-{D6E6B3AD-6281-4EA8-BE2E-5E106DD2687D}" dt="2023-04-29T08:25:30.830" v="293" actId="20577"/>
          <ac:spMkLst>
            <pc:docMk/>
            <pc:sldMk cId="887652499" sldId="372"/>
            <ac:spMk id="3" creationId="{F5D2F2E5-9F48-18E2-142F-458EBFB29AE7}"/>
          </ac:spMkLst>
        </pc:spChg>
      </pc:sldChg>
    </pc:docChg>
  </pc:docChgLst>
  <pc:docChgLst>
    <pc:chgData name="Larry Huynh" userId="S::00106494@uwa.edu.au::d3ece500-4aa9-4808-8848-87e82cfdcd8b" providerId="AD" clId="Web-{713A4EDD-4170-479C-86FE-62B6BD7B03EF}"/>
    <pc:docChg chg="modSld">
      <pc:chgData name="Larry Huynh" userId="S::00106494@uwa.edu.au::d3ece500-4aa9-4808-8848-87e82cfdcd8b" providerId="AD" clId="Web-{713A4EDD-4170-479C-86FE-62B6BD7B03EF}" dt="2023-04-30T08:56:50.749" v="850"/>
      <pc:docMkLst>
        <pc:docMk/>
      </pc:docMkLst>
      <pc:sldChg chg="modSp modNotes">
        <pc:chgData name="Larry Huynh" userId="S::00106494@uwa.edu.au::d3ece500-4aa9-4808-8848-87e82cfdcd8b" providerId="AD" clId="Web-{713A4EDD-4170-479C-86FE-62B6BD7B03EF}" dt="2023-04-30T08:01:08.769" v="248"/>
        <pc:sldMkLst>
          <pc:docMk/>
          <pc:sldMk cId="3673446634" sldId="314"/>
        </pc:sldMkLst>
        <pc:spChg chg="mod">
          <ac:chgData name="Larry Huynh" userId="S::00106494@uwa.edu.au::d3ece500-4aa9-4808-8848-87e82cfdcd8b" providerId="AD" clId="Web-{713A4EDD-4170-479C-86FE-62B6BD7B03EF}" dt="2023-04-30T08:01:03.113" v="229" actId="20577"/>
          <ac:spMkLst>
            <pc:docMk/>
            <pc:sldMk cId="3673446634" sldId="314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713A4EDD-4170-479C-86FE-62B6BD7B03EF}" dt="2023-04-30T08:11:59.109" v="655"/>
        <pc:sldMkLst>
          <pc:docMk/>
          <pc:sldMk cId="1029882510" sldId="321"/>
        </pc:sldMkLst>
      </pc:sldChg>
      <pc:sldChg chg="modSp">
        <pc:chgData name="Larry Huynh" userId="S::00106494@uwa.edu.au::d3ece500-4aa9-4808-8848-87e82cfdcd8b" providerId="AD" clId="Web-{713A4EDD-4170-479C-86FE-62B6BD7B03EF}" dt="2023-04-30T08:14:33.745" v="656" actId="20577"/>
        <pc:sldMkLst>
          <pc:docMk/>
          <pc:sldMk cId="2705619520" sldId="322"/>
        </pc:sldMkLst>
        <pc:spChg chg="mod">
          <ac:chgData name="Larry Huynh" userId="S::00106494@uwa.edu.au::d3ece500-4aa9-4808-8848-87e82cfdcd8b" providerId="AD" clId="Web-{713A4EDD-4170-479C-86FE-62B6BD7B03EF}" dt="2023-04-30T08:14:33.745" v="656" actId="20577"/>
          <ac:spMkLst>
            <pc:docMk/>
            <pc:sldMk cId="2705619520" sldId="322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713A4EDD-4170-479C-86FE-62B6BD7B03EF}" dt="2023-04-30T08:56:50.749" v="850"/>
        <pc:sldMkLst>
          <pc:docMk/>
          <pc:sldMk cId="4245389604" sldId="362"/>
        </pc:sldMkLst>
      </pc:sldChg>
      <pc:sldChg chg="modSp">
        <pc:chgData name="Larry Huynh" userId="S::00106494@uwa.edu.au::d3ece500-4aa9-4808-8848-87e82cfdcd8b" providerId="AD" clId="Web-{713A4EDD-4170-479C-86FE-62B6BD7B03EF}" dt="2023-04-30T08:51:04.832" v="819" actId="20577"/>
        <pc:sldMkLst>
          <pc:docMk/>
          <pc:sldMk cId="808530962" sldId="366"/>
        </pc:sldMkLst>
        <pc:spChg chg="mod">
          <ac:chgData name="Larry Huynh" userId="S::00106494@uwa.edu.au::d3ece500-4aa9-4808-8848-87e82cfdcd8b" providerId="AD" clId="Web-{713A4EDD-4170-479C-86FE-62B6BD7B03EF}" dt="2023-04-30T08:51:04.832" v="819" actId="20577"/>
          <ac:spMkLst>
            <pc:docMk/>
            <pc:sldMk cId="808530962" sldId="366"/>
            <ac:spMk id="3" creationId="{F5D2F2E5-9F48-18E2-142F-458EBFB29AE7}"/>
          </ac:spMkLst>
        </pc:spChg>
      </pc:sldChg>
      <pc:sldChg chg="modSp modNotes">
        <pc:chgData name="Larry Huynh" userId="S::00106494@uwa.edu.au::d3ece500-4aa9-4808-8848-87e82cfdcd8b" providerId="AD" clId="Web-{713A4EDD-4170-479C-86FE-62B6BD7B03EF}" dt="2023-04-30T08:49:08.965" v="746"/>
        <pc:sldMkLst>
          <pc:docMk/>
          <pc:sldMk cId="410456042" sldId="368"/>
        </pc:sldMkLst>
        <pc:spChg chg="mod">
          <ac:chgData name="Larry Huynh" userId="S::00106494@uwa.edu.au::d3ece500-4aa9-4808-8848-87e82cfdcd8b" providerId="AD" clId="Web-{713A4EDD-4170-479C-86FE-62B6BD7B03EF}" dt="2023-04-30T08:47:40.256" v="663" actId="20577"/>
          <ac:spMkLst>
            <pc:docMk/>
            <pc:sldMk cId="410456042" sldId="368"/>
            <ac:spMk id="3" creationId="{F5D2F2E5-9F48-18E2-142F-458EBFB29AE7}"/>
          </ac:spMkLst>
        </pc:spChg>
      </pc:sldChg>
    </pc:docChg>
  </pc:docChgLst>
  <pc:docChgLst>
    <pc:chgData name="Larry Huynh" userId="S::00106494@uwa.edu.au::d3ece500-4aa9-4808-8848-87e82cfdcd8b" providerId="AD" clId="Web-{310BFEF7-E2E9-4A5D-9B88-5C600233FA70}"/>
    <pc:docChg chg="addSld delSld modSld">
      <pc:chgData name="Larry Huynh" userId="S::00106494@uwa.edu.au::d3ece500-4aa9-4808-8848-87e82cfdcd8b" providerId="AD" clId="Web-{310BFEF7-E2E9-4A5D-9B88-5C600233FA70}" dt="2023-04-29T07:15:06.783" v="631"/>
      <pc:docMkLst>
        <pc:docMk/>
      </pc:docMkLst>
      <pc:sldChg chg="modNotes">
        <pc:chgData name="Larry Huynh" userId="S::00106494@uwa.edu.au::d3ece500-4aa9-4808-8848-87e82cfdcd8b" providerId="AD" clId="Web-{310BFEF7-E2E9-4A5D-9B88-5C600233FA70}" dt="2023-04-29T06:45:56.727" v="173"/>
        <pc:sldMkLst>
          <pc:docMk/>
          <pc:sldMk cId="1077586671" sldId="256"/>
        </pc:sldMkLst>
      </pc:sldChg>
      <pc:sldChg chg="modSp modNotes">
        <pc:chgData name="Larry Huynh" userId="S::00106494@uwa.edu.au::d3ece500-4aa9-4808-8848-87e82cfdcd8b" providerId="AD" clId="Web-{310BFEF7-E2E9-4A5D-9B88-5C600233FA70}" dt="2023-04-29T06:52:40.199" v="469"/>
        <pc:sldMkLst>
          <pc:docMk/>
          <pc:sldMk cId="2085167238" sldId="304"/>
        </pc:sldMkLst>
        <pc:spChg chg="mod">
          <ac:chgData name="Larry Huynh" userId="S::00106494@uwa.edu.au::d3ece500-4aa9-4808-8848-87e82cfdcd8b" providerId="AD" clId="Web-{310BFEF7-E2E9-4A5D-9B88-5C600233FA70}" dt="2023-04-29T06:18:07.867" v="79" actId="20577"/>
          <ac:spMkLst>
            <pc:docMk/>
            <pc:sldMk cId="2085167238" sldId="304"/>
            <ac:spMk id="3" creationId="{919F1433-21E9-E5B4-207E-E4C0A1ECA809}"/>
          </ac:spMkLst>
        </pc:spChg>
      </pc:sldChg>
      <pc:sldChg chg="modSp">
        <pc:chgData name="Larry Huynh" userId="S::00106494@uwa.edu.au::d3ece500-4aa9-4808-8848-87e82cfdcd8b" providerId="AD" clId="Web-{310BFEF7-E2E9-4A5D-9B88-5C600233FA70}" dt="2023-04-29T06:51:54.635" v="380" actId="20577"/>
        <pc:sldMkLst>
          <pc:docMk/>
          <pc:sldMk cId="3343754733" sldId="310"/>
        </pc:sldMkLst>
        <pc:spChg chg="mod">
          <ac:chgData name="Larry Huynh" userId="S::00106494@uwa.edu.au::d3ece500-4aa9-4808-8848-87e82cfdcd8b" providerId="AD" clId="Web-{310BFEF7-E2E9-4A5D-9B88-5C600233FA70}" dt="2023-04-29T06:51:54.635" v="380" actId="20577"/>
          <ac:spMkLst>
            <pc:docMk/>
            <pc:sldMk cId="3343754733" sldId="310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310BFEF7-E2E9-4A5D-9B88-5C600233FA70}" dt="2023-04-29T06:57:32.904" v="566"/>
        <pc:sldMkLst>
          <pc:docMk/>
          <pc:sldMk cId="3673446634" sldId="314"/>
        </pc:sldMkLst>
      </pc:sldChg>
      <pc:sldChg chg="modNotes">
        <pc:chgData name="Larry Huynh" userId="S::00106494@uwa.edu.au::d3ece500-4aa9-4808-8848-87e82cfdcd8b" providerId="AD" clId="Web-{310BFEF7-E2E9-4A5D-9B88-5C600233FA70}" dt="2023-04-29T06:58:18.327" v="613"/>
        <pc:sldMkLst>
          <pc:docMk/>
          <pc:sldMk cId="431532766" sldId="315"/>
        </pc:sldMkLst>
      </pc:sldChg>
      <pc:sldChg chg="del">
        <pc:chgData name="Larry Huynh" userId="S::00106494@uwa.edu.au::d3ece500-4aa9-4808-8848-87e82cfdcd8b" providerId="AD" clId="Web-{310BFEF7-E2E9-4A5D-9B88-5C600233FA70}" dt="2023-04-29T06:16:25.673" v="4"/>
        <pc:sldMkLst>
          <pc:docMk/>
          <pc:sldMk cId="2216838974" sldId="323"/>
        </pc:sldMkLst>
      </pc:sldChg>
      <pc:sldChg chg="del">
        <pc:chgData name="Larry Huynh" userId="S::00106494@uwa.edu.au::d3ece500-4aa9-4808-8848-87e82cfdcd8b" providerId="AD" clId="Web-{310BFEF7-E2E9-4A5D-9B88-5C600233FA70}" dt="2023-04-29T06:16:25.673" v="3"/>
        <pc:sldMkLst>
          <pc:docMk/>
          <pc:sldMk cId="2854764210" sldId="324"/>
        </pc:sldMkLst>
      </pc:sldChg>
      <pc:sldChg chg="del">
        <pc:chgData name="Larry Huynh" userId="S::00106494@uwa.edu.au::d3ece500-4aa9-4808-8848-87e82cfdcd8b" providerId="AD" clId="Web-{310BFEF7-E2E9-4A5D-9B88-5C600233FA70}" dt="2023-04-29T06:16:25.673" v="2"/>
        <pc:sldMkLst>
          <pc:docMk/>
          <pc:sldMk cId="3226997834" sldId="327"/>
        </pc:sldMkLst>
      </pc:sldChg>
      <pc:sldChg chg="del">
        <pc:chgData name="Larry Huynh" userId="S::00106494@uwa.edu.au::d3ece500-4aa9-4808-8848-87e82cfdcd8b" providerId="AD" clId="Web-{310BFEF7-E2E9-4A5D-9B88-5C600233FA70}" dt="2023-04-29T06:16:25.673" v="1"/>
        <pc:sldMkLst>
          <pc:docMk/>
          <pc:sldMk cId="2611276857" sldId="328"/>
        </pc:sldMkLst>
      </pc:sldChg>
      <pc:sldChg chg="del">
        <pc:chgData name="Larry Huynh" userId="S::00106494@uwa.edu.au::d3ece500-4aa9-4808-8848-87e82cfdcd8b" providerId="AD" clId="Web-{310BFEF7-E2E9-4A5D-9B88-5C600233FA70}" dt="2023-04-29T06:16:25.658" v="0"/>
        <pc:sldMkLst>
          <pc:docMk/>
          <pc:sldMk cId="1063668880" sldId="329"/>
        </pc:sldMkLst>
      </pc:sldChg>
      <pc:sldChg chg="modNotes">
        <pc:chgData name="Larry Huynh" userId="S::00106494@uwa.edu.au::d3ece500-4aa9-4808-8848-87e82cfdcd8b" providerId="AD" clId="Web-{310BFEF7-E2E9-4A5D-9B88-5C600233FA70}" dt="2023-04-29T07:15:06.783" v="631"/>
        <pc:sldMkLst>
          <pc:docMk/>
          <pc:sldMk cId="2294665529" sldId="330"/>
        </pc:sldMkLst>
      </pc:sldChg>
      <pc:sldChg chg="del">
        <pc:chgData name="Larry Huynh" userId="S::00106494@uwa.edu.au::d3ece500-4aa9-4808-8848-87e82cfdcd8b" providerId="AD" clId="Web-{310BFEF7-E2E9-4A5D-9B88-5C600233FA70}" dt="2023-04-29T06:16:27.283" v="5"/>
        <pc:sldMkLst>
          <pc:docMk/>
          <pc:sldMk cId="504297178" sldId="332"/>
        </pc:sldMkLst>
      </pc:sldChg>
      <pc:sldChg chg="modNotes">
        <pc:chgData name="Larry Huynh" userId="S::00106494@uwa.edu.au::d3ece500-4aa9-4808-8848-87e82cfdcd8b" providerId="AD" clId="Web-{310BFEF7-E2E9-4A5D-9B88-5C600233FA70}" dt="2023-04-29T06:46:46.416" v="244"/>
        <pc:sldMkLst>
          <pc:docMk/>
          <pc:sldMk cId="3833443160" sldId="337"/>
        </pc:sldMkLst>
      </pc:sldChg>
      <pc:sldChg chg="modSp">
        <pc:chgData name="Larry Huynh" userId="S::00106494@uwa.edu.au::d3ece500-4aa9-4808-8848-87e82cfdcd8b" providerId="AD" clId="Web-{310BFEF7-E2E9-4A5D-9B88-5C600233FA70}" dt="2023-04-29T06:47:27.688" v="255" actId="20577"/>
        <pc:sldMkLst>
          <pc:docMk/>
          <pc:sldMk cId="4052050830" sldId="338"/>
        </pc:sldMkLst>
        <pc:spChg chg="mod">
          <ac:chgData name="Larry Huynh" userId="S::00106494@uwa.edu.au::d3ece500-4aa9-4808-8848-87e82cfdcd8b" providerId="AD" clId="Web-{310BFEF7-E2E9-4A5D-9B88-5C600233FA70}" dt="2023-04-29T06:47:27.688" v="255" actId="20577"/>
          <ac:spMkLst>
            <pc:docMk/>
            <pc:sldMk cId="4052050830" sldId="338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310BFEF7-E2E9-4A5D-9B88-5C600233FA70}" dt="2023-04-29T06:49:41.490" v="357" actId="20577"/>
        <pc:sldMkLst>
          <pc:docMk/>
          <pc:sldMk cId="1617260999" sldId="351"/>
        </pc:sldMkLst>
        <pc:spChg chg="mod">
          <ac:chgData name="Larry Huynh" userId="S::00106494@uwa.edu.au::d3ece500-4aa9-4808-8848-87e82cfdcd8b" providerId="AD" clId="Web-{310BFEF7-E2E9-4A5D-9B88-5C600233FA70}" dt="2023-04-29T06:49:41.490" v="357" actId="20577"/>
          <ac:spMkLst>
            <pc:docMk/>
            <pc:sldMk cId="1617260999" sldId="351"/>
            <ac:spMk id="6" creationId="{9A806180-60FC-E0B5-DB41-4FF86621F651}"/>
          </ac:spMkLst>
        </pc:spChg>
      </pc:sldChg>
      <pc:sldChg chg="modSp">
        <pc:chgData name="Larry Huynh" userId="S::00106494@uwa.edu.au::d3ece500-4aa9-4808-8848-87e82cfdcd8b" providerId="AD" clId="Web-{310BFEF7-E2E9-4A5D-9B88-5C600233FA70}" dt="2023-04-29T06:51:38.603" v="378" actId="20577"/>
        <pc:sldMkLst>
          <pc:docMk/>
          <pc:sldMk cId="3806315256" sldId="352"/>
        </pc:sldMkLst>
        <pc:spChg chg="mod">
          <ac:chgData name="Larry Huynh" userId="S::00106494@uwa.edu.au::d3ece500-4aa9-4808-8848-87e82cfdcd8b" providerId="AD" clId="Web-{310BFEF7-E2E9-4A5D-9B88-5C600233FA70}" dt="2023-04-29T06:51:38.603" v="378" actId="20577"/>
          <ac:spMkLst>
            <pc:docMk/>
            <pc:sldMk cId="3806315256" sldId="352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310BFEF7-E2E9-4A5D-9B88-5C600233FA70}" dt="2023-04-29T06:47:19.704" v="250" actId="20577"/>
        <pc:sldMkLst>
          <pc:docMk/>
          <pc:sldMk cId="853990850" sldId="354"/>
        </pc:sldMkLst>
        <pc:spChg chg="mod">
          <ac:chgData name="Larry Huynh" userId="S::00106494@uwa.edu.au::d3ece500-4aa9-4808-8848-87e82cfdcd8b" providerId="AD" clId="Web-{310BFEF7-E2E9-4A5D-9B88-5C600233FA70}" dt="2023-04-29T06:47:19.704" v="250" actId="20577"/>
          <ac:spMkLst>
            <pc:docMk/>
            <pc:sldMk cId="853990850" sldId="354"/>
            <ac:spMk id="16" creationId="{250BB744-2DC3-C45F-978B-41602F3BB8CC}"/>
          </ac:spMkLst>
        </pc:spChg>
      </pc:sldChg>
      <pc:sldChg chg="modNotes">
        <pc:chgData name="Larry Huynh" userId="S::00106494@uwa.edu.au::d3ece500-4aa9-4808-8848-87e82cfdcd8b" providerId="AD" clId="Web-{310BFEF7-E2E9-4A5D-9B88-5C600233FA70}" dt="2023-04-29T06:52:16.604" v="434"/>
        <pc:sldMkLst>
          <pc:docMk/>
          <pc:sldMk cId="2181295745" sldId="364"/>
        </pc:sldMkLst>
      </pc:sldChg>
      <pc:sldChg chg="modSp">
        <pc:chgData name="Larry Huynh" userId="S::00106494@uwa.edu.au::d3ece500-4aa9-4808-8848-87e82cfdcd8b" providerId="AD" clId="Web-{310BFEF7-E2E9-4A5D-9B88-5C600233FA70}" dt="2023-04-29T06:50:08.600" v="373" actId="20577"/>
        <pc:sldMkLst>
          <pc:docMk/>
          <pc:sldMk cId="3170417842" sldId="369"/>
        </pc:sldMkLst>
        <pc:spChg chg="mod">
          <ac:chgData name="Larry Huynh" userId="S::00106494@uwa.edu.au::d3ece500-4aa9-4808-8848-87e82cfdcd8b" providerId="AD" clId="Web-{310BFEF7-E2E9-4A5D-9B88-5C600233FA70}" dt="2023-04-29T06:50:08.600" v="373" actId="20577"/>
          <ac:spMkLst>
            <pc:docMk/>
            <pc:sldMk cId="3170417842" sldId="369"/>
            <ac:spMk id="6" creationId="{9A806180-60FC-E0B5-DB41-4FF86621F651}"/>
          </ac:spMkLst>
        </pc:spChg>
      </pc:sldChg>
      <pc:sldChg chg="modSp add replId">
        <pc:chgData name="Larry Huynh" userId="S::00106494@uwa.edu.au::d3ece500-4aa9-4808-8848-87e82cfdcd8b" providerId="AD" clId="Web-{310BFEF7-E2E9-4A5D-9B88-5C600233FA70}" dt="2023-04-29T06:51:32.603" v="375" actId="20577"/>
        <pc:sldMkLst>
          <pc:docMk/>
          <pc:sldMk cId="887652499" sldId="372"/>
        </pc:sldMkLst>
        <pc:spChg chg="mod">
          <ac:chgData name="Larry Huynh" userId="S::00106494@uwa.edu.au::d3ece500-4aa9-4808-8848-87e82cfdcd8b" providerId="AD" clId="Web-{310BFEF7-E2E9-4A5D-9B88-5C600233FA70}" dt="2023-04-29T06:51:32.603" v="375" actId="20577"/>
          <ac:spMkLst>
            <pc:docMk/>
            <pc:sldMk cId="887652499" sldId="372"/>
            <ac:spMk id="3" creationId="{F5D2F2E5-9F48-18E2-142F-458EBFB29AE7}"/>
          </ac:spMkLst>
        </pc:spChg>
      </pc:sldChg>
    </pc:docChg>
  </pc:docChgLst>
  <pc:docChgLst>
    <pc:chgData name="Robert McKnight" userId="d5c7fb24-67df-49c0-a0e8-7fe946ae099c" providerId="ADAL" clId="{C6963EB9-EE0D-45F6-B3E4-73EFEA559F9A}"/>
    <pc:docChg chg="custSel modSld sldOrd">
      <pc:chgData name="Robert McKnight" userId="d5c7fb24-67df-49c0-a0e8-7fe946ae099c" providerId="ADAL" clId="{C6963EB9-EE0D-45F6-B3E4-73EFEA559F9A}" dt="2023-08-25T05:44:47.296" v="9" actId="3626"/>
      <pc:docMkLst>
        <pc:docMk/>
      </pc:docMkLst>
      <pc:sldChg chg="ord">
        <pc:chgData name="Robert McKnight" userId="d5c7fb24-67df-49c0-a0e8-7fe946ae099c" providerId="ADAL" clId="{C6963EB9-EE0D-45F6-B3E4-73EFEA559F9A}" dt="2023-08-25T05:20:41.153" v="3"/>
        <pc:sldMkLst>
          <pc:docMk/>
          <pc:sldMk cId="3343754733" sldId="310"/>
        </pc:sldMkLst>
      </pc:sldChg>
      <pc:sldChg chg="ord">
        <pc:chgData name="Robert McKnight" userId="d5c7fb24-67df-49c0-a0e8-7fe946ae099c" providerId="ADAL" clId="{C6963EB9-EE0D-45F6-B3E4-73EFEA559F9A}" dt="2023-08-25T05:20:41.153" v="3"/>
        <pc:sldMkLst>
          <pc:docMk/>
          <pc:sldMk cId="3363981948" sldId="312"/>
        </pc:sldMkLst>
      </pc:sldChg>
      <pc:sldChg chg="ord">
        <pc:chgData name="Robert McKnight" userId="d5c7fb24-67df-49c0-a0e8-7fe946ae099c" providerId="ADAL" clId="{C6963EB9-EE0D-45F6-B3E4-73EFEA559F9A}" dt="2023-08-25T05:20:41.153" v="3"/>
        <pc:sldMkLst>
          <pc:docMk/>
          <pc:sldMk cId="3345665958" sldId="313"/>
        </pc:sldMkLst>
      </pc:sldChg>
      <pc:sldChg chg="ord">
        <pc:chgData name="Robert McKnight" userId="d5c7fb24-67df-49c0-a0e8-7fe946ae099c" providerId="ADAL" clId="{C6963EB9-EE0D-45F6-B3E4-73EFEA559F9A}" dt="2023-08-25T05:20:41.153" v="3"/>
        <pc:sldMkLst>
          <pc:docMk/>
          <pc:sldMk cId="3673446634" sldId="314"/>
        </pc:sldMkLst>
      </pc:sldChg>
      <pc:sldChg chg="ord">
        <pc:chgData name="Robert McKnight" userId="d5c7fb24-67df-49c0-a0e8-7fe946ae099c" providerId="ADAL" clId="{C6963EB9-EE0D-45F6-B3E4-73EFEA559F9A}" dt="2023-08-25T05:20:41.153" v="3"/>
        <pc:sldMkLst>
          <pc:docMk/>
          <pc:sldMk cId="431532766" sldId="315"/>
        </pc:sldMkLst>
      </pc:sldChg>
      <pc:sldChg chg="ord">
        <pc:chgData name="Robert McKnight" userId="d5c7fb24-67df-49c0-a0e8-7fe946ae099c" providerId="ADAL" clId="{C6963EB9-EE0D-45F6-B3E4-73EFEA559F9A}" dt="2023-08-25T05:20:41.153" v="3"/>
        <pc:sldMkLst>
          <pc:docMk/>
          <pc:sldMk cId="956841922" sldId="316"/>
        </pc:sldMkLst>
      </pc:sldChg>
      <pc:sldChg chg="ord">
        <pc:chgData name="Robert McKnight" userId="d5c7fb24-67df-49c0-a0e8-7fe946ae099c" providerId="ADAL" clId="{C6963EB9-EE0D-45F6-B3E4-73EFEA559F9A}" dt="2023-08-25T05:20:41.153" v="3"/>
        <pc:sldMkLst>
          <pc:docMk/>
          <pc:sldMk cId="873587796" sldId="317"/>
        </pc:sldMkLst>
      </pc:sldChg>
      <pc:sldChg chg="modSp mod ord">
        <pc:chgData name="Robert McKnight" userId="d5c7fb24-67df-49c0-a0e8-7fe946ae099c" providerId="ADAL" clId="{C6963EB9-EE0D-45F6-B3E4-73EFEA559F9A}" dt="2023-08-25T05:44:47.296" v="9" actId="3626"/>
        <pc:sldMkLst>
          <pc:docMk/>
          <pc:sldMk cId="231630088" sldId="318"/>
        </pc:sldMkLst>
        <pc:spChg chg="mod">
          <ac:chgData name="Robert McKnight" userId="d5c7fb24-67df-49c0-a0e8-7fe946ae099c" providerId="ADAL" clId="{C6963EB9-EE0D-45F6-B3E4-73EFEA559F9A}" dt="2023-08-25T05:44:47.296" v="9" actId="3626"/>
          <ac:spMkLst>
            <pc:docMk/>
            <pc:sldMk cId="231630088" sldId="318"/>
            <ac:spMk id="3" creationId="{F5D2F2E5-9F48-18E2-142F-458EBFB29AE7}"/>
          </ac:spMkLst>
        </pc:spChg>
      </pc:sldChg>
      <pc:sldChg chg="ord">
        <pc:chgData name="Robert McKnight" userId="d5c7fb24-67df-49c0-a0e8-7fe946ae099c" providerId="ADAL" clId="{C6963EB9-EE0D-45F6-B3E4-73EFEA559F9A}" dt="2023-08-25T05:20:41.153" v="3"/>
        <pc:sldMkLst>
          <pc:docMk/>
          <pc:sldMk cId="2181295745" sldId="364"/>
        </pc:sldMkLst>
      </pc:sldChg>
      <pc:sldChg chg="modSp mod">
        <pc:chgData name="Robert McKnight" userId="d5c7fb24-67df-49c0-a0e8-7fe946ae099c" providerId="ADAL" clId="{C6963EB9-EE0D-45F6-B3E4-73EFEA559F9A}" dt="2023-08-23T05:56:16.059" v="1" actId="1035"/>
        <pc:sldMkLst>
          <pc:docMk/>
          <pc:sldMk cId="3170417842" sldId="369"/>
        </pc:sldMkLst>
        <pc:picChg chg="mod">
          <ac:chgData name="Robert McKnight" userId="d5c7fb24-67df-49c0-a0e8-7fe946ae099c" providerId="ADAL" clId="{C6963EB9-EE0D-45F6-B3E4-73EFEA559F9A}" dt="2023-08-23T05:56:16.059" v="1" actId="1035"/>
          <ac:picMkLst>
            <pc:docMk/>
            <pc:sldMk cId="3170417842" sldId="369"/>
            <ac:picMk id="7" creationId="{07A2CF4D-EE92-7E77-0569-204BD7C21A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25/08/2023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01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637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17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48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78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8005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46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2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177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667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59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Introduce yourself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Trying to highlight some research work done at </a:t>
            </a:r>
            <a:r>
              <a:rPr lang="en-US" dirty="0" err="1">
                <a:cs typeface="Calibri"/>
              </a:rPr>
              <a:t>uwa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Ask if they've all seen the pre-lecture videos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 panose="020F0502020204030204"/>
              </a:rPr>
              <a:t>If not, brief ML pipeline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 panose="020F0502020204030204"/>
              </a:rPr>
              <a:t>Content has changed in the last year!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59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0490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2457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395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711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50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812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0361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559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357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58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08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705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361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551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453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6124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6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2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229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06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9a1YS8V0d82YamLsbh5QwMkWNkIkqu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esthistweetexist.vercel.app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ilbreakchat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reshake.github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r.berkeley.edu/blog/2017/12/30/yolo-attack/" TargetMode="External"/><Relationship Id="rId2" Type="http://schemas.openxmlformats.org/officeDocument/2006/relationships/hyperlink" Target="https://towardsdatascience.com/adversarial-attacks-in-machine-learning-and-how-to-defend-against-them-a2beed95f49c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deepfake-tech-create-fictitious-faces-cats-airbnb-listings-2019-2" TargetMode="External"/><Relationship Id="rId2" Type="http://schemas.openxmlformats.org/officeDocument/2006/relationships/hyperlink" Target="https://www.youtube.com/watch?v=IHZwWFHWa-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pi.org.au/report/weaponised-deep-fake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elevenlabs.io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n4wx5OT65kNnfIPJqpTmK3j0WDF7m5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perov/DeepFaceLab" TargetMode="External"/><Relationship Id="rId4" Type="http://schemas.openxmlformats.org/officeDocument/2006/relationships/hyperlink" Target="https://www.wombo.ai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arxiv.org/pdf/1712.09665.pdf" TargetMode="External"/><Relationship Id="rId4" Type="http://schemas.openxmlformats.org/officeDocument/2006/relationships/hyperlink" Target="https://www.youtube.com/watch?v=i1sp4X57TL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441485"/>
            <a:ext cx="7219954" cy="1828801"/>
          </a:xfrm>
        </p:spPr>
        <p:txBody>
          <a:bodyPr>
            <a:noAutofit/>
          </a:bodyPr>
          <a:lstStyle/>
          <a:p>
            <a:r>
              <a:rPr lang="en-US" sz="4000" dirty="0"/>
              <a:t>CITS1003 Introduction to Cybersecurity [9] </a:t>
            </a:r>
            <a:br>
              <a:rPr lang="en-US" sz="4000" dirty="0"/>
            </a:br>
            <a:r>
              <a:rPr lang="en-AU" sz="4000" dirty="0"/>
              <a:t>Practical Applications of </a:t>
            </a:r>
            <a:br>
              <a:rPr lang="en-AU" sz="4000" dirty="0"/>
            </a:br>
            <a:r>
              <a:rPr lang="en-AU" sz="4000" dirty="0"/>
              <a:t>AI in Cybersecurity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20D1FF"/>
              </a:solidFill>
            </a:endParaRPr>
          </a:p>
          <a:p>
            <a:r>
              <a:rPr lang="en-US" dirty="0">
                <a:solidFill>
                  <a:srgbClr val="20D1FF"/>
                </a:solidFill>
              </a:rPr>
              <a:t>Larry Huynh</a:t>
            </a:r>
            <a:r>
              <a:rPr lang="en-US">
                <a:solidFill>
                  <a:srgbClr val="20D1FF"/>
                </a:solidFill>
              </a:rPr>
              <a:t>, S1 2023</a:t>
            </a:r>
            <a:endParaRPr lang="en-US" dirty="0">
              <a:solidFill>
                <a:srgbClr val="20D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AE9B7-4D64-0D35-7202-05DB41B5BF92}"/>
              </a:ext>
            </a:extLst>
          </p:cNvPr>
          <p:cNvSpPr txBox="1"/>
          <p:nvPr/>
        </p:nvSpPr>
        <p:spPr>
          <a:xfrm>
            <a:off x="10346203" y="63894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806180-60FC-E0B5-DB41-4FF86621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43638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i="0" dirty="0">
                <a:solidFill>
                  <a:srgbClr val="FFFFFF"/>
                </a:solidFill>
                <a:effectLst/>
              </a:rPr>
              <a:t>Let’s play a game!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"Classify" the given hand-drawn digit (0, 1, 2, …, 9)</a:t>
            </a: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You </a:t>
            </a:r>
            <a:r>
              <a:rPr lang="en-AU" sz="2400" b="1" i="1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must</a:t>
            </a:r>
            <a:r>
              <a:rPr lang="en-AU" sz="2400" b="1" i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 </a:t>
            </a:r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try and classify the digit</a:t>
            </a:r>
            <a:endParaRPr lang="en-AU" sz="2400" i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726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A2CF4D-EE92-7E77-0569-204BD7C21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47" y="2057400"/>
            <a:ext cx="8341106" cy="4691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3AE9B7-4D64-0D35-7202-05DB41B5BF92}"/>
              </a:ext>
            </a:extLst>
          </p:cNvPr>
          <p:cNvSpPr txBox="1"/>
          <p:nvPr/>
        </p:nvSpPr>
        <p:spPr>
          <a:xfrm>
            <a:off x="10346203" y="63894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806180-60FC-E0B5-DB41-4FF86621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43638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>
                <a:solidFill>
                  <a:srgbClr val="FFFFFF"/>
                </a:solidFill>
                <a:effectLst/>
              </a:rPr>
              <a:t>Classifying</a:t>
            </a:r>
            <a:r>
              <a:rPr lang="en-AU" sz="2400" b="0" i="0" dirty="0">
                <a:solidFill>
                  <a:srgbClr val="FFFFFF"/>
                </a:solidFill>
                <a:effectLst/>
              </a:rPr>
              <a:t> hand-written digits</a:t>
            </a:r>
            <a:r>
              <a:rPr lang="en-AU" sz="2400" dirty="0">
                <a:solidFill>
                  <a:srgbClr val="FFFFFF"/>
                </a:solidFill>
                <a:effectLst/>
              </a:rPr>
              <a:t>, neural network edition!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41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pic>
        <p:nvPicPr>
          <p:cNvPr id="5" name="nn2.mp4" descr="nn2.mp4">
            <a:hlinkClick r:id="" action="ppaction://media"/>
            <a:extLst>
              <a:ext uri="{FF2B5EF4-FFF2-40B4-BE49-F238E27FC236}">
                <a16:creationId xmlns:a16="http://schemas.microsoft.com/office/drawing/2014/main" id="{D688FCF2-5415-777A-B608-339E93C93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6581" y="2291153"/>
            <a:ext cx="8118838" cy="4566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F90F5-BAA6-A145-8A13-CF526A1F2E0A}"/>
              </a:ext>
            </a:extLst>
          </p:cNvPr>
          <p:cNvSpPr txBox="1"/>
          <p:nvPr/>
        </p:nvSpPr>
        <p:spPr>
          <a:xfrm>
            <a:off x="10888435" y="644793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56E529-914F-7FC3-06D2-EC9CCB8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36958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FFFFFF"/>
                </a:solidFill>
                <a:effectLst/>
              </a:rPr>
              <a:t>Models do their best to tell you what they know, even if what it’s telling you is nonsense!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29545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FFFFFF"/>
                </a:solidFill>
                <a:effectLst/>
              </a:rPr>
              <a:t>Should we be concerned about adversarial attacks?</a:t>
            </a:r>
          </a:p>
          <a:p>
            <a:r>
              <a:rPr lang="en-AU" sz="2400" dirty="0">
                <a:solidFill>
                  <a:srgbClr val="FFFFFF"/>
                </a:solidFill>
                <a:effectLst/>
              </a:rPr>
              <a:t>H</a:t>
            </a:r>
            <a:r>
              <a:rPr lang="en-AU" sz="2400" b="0" i="0" dirty="0">
                <a:solidFill>
                  <a:srgbClr val="FFFFFF"/>
                </a:solidFill>
                <a:effectLst/>
              </a:rPr>
              <a:t>ow concerned should we be about adversarial attacks affecting real-world systems?</a:t>
            </a:r>
            <a:endParaRPr lang="en-AU" sz="2800" dirty="0"/>
          </a:p>
          <a:p>
            <a:endParaRPr lang="en-AU" sz="2400" dirty="0"/>
          </a:p>
          <a:p>
            <a:pPr marL="450000" lvl="1" indent="0">
              <a:buNone/>
            </a:pPr>
            <a:r>
              <a:rPr lang="en-A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65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Defences?</a:t>
            </a:r>
            <a:endParaRPr lang="en-US" dirty="0"/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31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Defences:</a:t>
            </a:r>
            <a:endParaRPr lang="en-US" dirty="0"/>
          </a:p>
          <a:p>
            <a:pPr marL="719455" lvl="1" indent="-269875"/>
            <a:r>
              <a:rPr lang="en-AU" sz="2000" dirty="0"/>
              <a:t>Modify AI systems to make them harder to attack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/>
              <a:t>Train on adversarial inputs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/>
              <a:t>Model input constraints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Use more robust algorithms</a:t>
            </a: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Physical barriers to attack</a:t>
            </a: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Manual monitoring of system use, vetting, etc.</a:t>
            </a: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Increased digital security for some applications (MFA)</a:t>
            </a: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65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Challenges in Implementing Defences Long-term?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8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Challenges in Implementing Defences Long-term:</a:t>
            </a:r>
            <a:endParaRPr lang="en-US" dirty="0"/>
          </a:p>
          <a:p>
            <a:pPr marL="719455" lvl="1" indent="-269875"/>
            <a:r>
              <a:rPr lang="en-AU" sz="2000" dirty="0">
                <a:latin typeface="Speak Pro"/>
                <a:cs typeface="Arial"/>
              </a:rPr>
              <a:t>Arms race in developing defences for some applications</a:t>
            </a:r>
          </a:p>
          <a:p>
            <a:pPr marL="719455" lvl="1" indent="-26987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Trade-off between security and useability</a:t>
            </a:r>
            <a:endParaRPr lang="en-AU" sz="2000" dirty="0">
              <a:cs typeface="Arial"/>
            </a:endParaRPr>
          </a:p>
          <a:p>
            <a:pPr marL="719455" lvl="1" indent="-269875"/>
            <a:r>
              <a:rPr lang="en-AU" sz="2000" dirty="0"/>
              <a:t>Costs incurred in implementing defences</a:t>
            </a:r>
          </a:p>
          <a:p>
            <a:pPr marL="719455" lvl="1" indent="-26987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Updates may introduce new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585930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Rumours: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U</a:t>
            </a:r>
            <a:r>
              <a:rPr lang="en-AU" sz="2000" b="0" dirty="0">
                <a:latin typeface="+mn-lt"/>
                <a:cs typeface="Arial" panose="020B0604020202020204" pitchFamily="34" charset="0"/>
              </a:rPr>
              <a:t>nverified pieces of information, reporting uncertain or doubtful truth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Rumours can have damaging consequences to social, economic, political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b="0" dirty="0">
                <a:cs typeface="Arial" panose="020B0604020202020204" pitchFamily="34" charset="0"/>
              </a:rPr>
              <a:t>201</a:t>
            </a:r>
            <a:r>
              <a:rPr lang="en-AU" sz="2000" dirty="0">
                <a:cs typeface="Arial" panose="020B0604020202020204" pitchFamily="34" charset="0"/>
              </a:rPr>
              <a:t>3: Post from hacked news account causes US stock market crash</a:t>
            </a:r>
            <a:endParaRPr lang="en-AU" sz="2000" b="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0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03E3C9-7898-BC7A-91FC-7A0F3941A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19" y="3527239"/>
            <a:ext cx="4434499" cy="2954726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875A304-6A7F-4430-5FB4-8BE8F9DA1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36" y="3700683"/>
            <a:ext cx="6084956" cy="2607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494E6-3D95-9F5C-A735-241B6D7FFC2F}"/>
              </a:ext>
            </a:extLst>
          </p:cNvPr>
          <p:cNvSpPr txBox="1"/>
          <p:nvPr/>
        </p:nvSpPr>
        <p:spPr>
          <a:xfrm>
            <a:off x="11661085" y="607260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2132022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3688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65117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Rumour Detection: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Determining the veracity value of a rumour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Automate the process via AI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Feed rumour and non-rumour data into AI models </a:t>
            </a:r>
            <a:r>
              <a:rPr lang="en-AU" sz="2000" dirty="0"/>
              <a:t>→</a:t>
            </a:r>
            <a:r>
              <a:rPr lang="en-AU" sz="2000" dirty="0">
                <a:latin typeface="+mn-lt"/>
                <a:cs typeface="Arial" panose="020B0604020202020204" pitchFamily="34" charset="0"/>
              </a:rPr>
              <a:t> try to learn rumour representations from text and other metadata</a:t>
            </a:r>
          </a:p>
        </p:txBody>
      </p:sp>
    </p:spTree>
    <p:extLst>
      <p:ext uri="{BB962C8B-B14F-4D97-AF65-F5344CB8AC3E}">
        <p14:creationId xmlns:p14="http://schemas.microsoft.com/office/powerpoint/2010/main" val="341233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 in Cybersecurity: </a:t>
            </a:r>
            <a:r>
              <a:rPr lang="en-AU" dirty="0" err="1"/>
              <a:t>ToC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1433-21E9-E5B4-207E-E4C0A1EC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Use of AI in </a:t>
            </a:r>
            <a:r>
              <a:rPr lang="en-GB" sz="2400" dirty="0">
                <a:cs typeface="Arial"/>
              </a:rPr>
              <a:t>both: </a:t>
            </a:r>
            <a:endParaRPr lang="en-US" dirty="0">
              <a:cs typeface="Arial"/>
            </a:endParaRPr>
          </a:p>
          <a:p>
            <a:pPr marL="719455" lvl="1" indent="-269875"/>
            <a:r>
              <a:rPr lang="en-GB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Potentially causing harm by malicious use, and;</a:t>
            </a:r>
          </a:p>
          <a:p>
            <a:pPr marL="719455" lvl="1" indent="-269875">
              <a:lnSpc>
                <a:spcPct val="110000"/>
              </a:lnSpc>
            </a:pPr>
            <a:r>
              <a:rPr lang="en-GB" sz="2200" dirty="0">
                <a:cs typeface="Arial"/>
              </a:rPr>
              <a:t>solving</a:t>
            </a:r>
            <a:r>
              <a:rPr lang="en-GB" sz="2200" b="0" dirty="0">
                <a:latin typeface="+mn-lt"/>
                <a:cs typeface="Arial"/>
              </a:rPr>
              <a:t> practical cybersecurity issues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b="0" dirty="0">
                <a:latin typeface="+mn-lt"/>
                <a:cs typeface="Arial"/>
              </a:rPr>
              <a:t>Adversarial attacks on neural networks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  <a:cs typeface="Arial"/>
              </a:rPr>
              <a:t>Deepfakes and detection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  <a:cs typeface="Arial"/>
              </a:rPr>
              <a:t>Rumour detection</a:t>
            </a:r>
            <a:r>
              <a:rPr lang="en-GB" sz="2200" dirty="0">
                <a:cs typeface="Arial"/>
              </a:rPr>
              <a:t> and rumour generation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cs typeface="Arial"/>
              </a:rPr>
              <a:t>Large Language</a:t>
            </a:r>
            <a:r>
              <a:rPr lang="en-GB" sz="2200" b="0" dirty="0">
                <a:cs typeface="Arial"/>
              </a:rPr>
              <a:t> </a:t>
            </a:r>
            <a:r>
              <a:rPr lang="en-GB" sz="2200" dirty="0">
                <a:cs typeface="Arial"/>
              </a:rPr>
              <a:t>Model</a:t>
            </a:r>
            <a:r>
              <a:rPr lang="en-GB" sz="2200" b="0" dirty="0">
                <a:cs typeface="Arial"/>
              </a:rPr>
              <a:t> exploits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6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Detection: Limitations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AU" sz="2400" dirty="0">
                <a:cs typeface="Arial" panose="020B0604020202020204" pitchFamily="34" charset="0"/>
              </a:rPr>
              <a:t>Training AI models</a:t>
            </a:r>
            <a:r>
              <a:rPr lang="en-AU" sz="2400" b="0" dirty="0">
                <a:latin typeface="+mn-lt"/>
                <a:cs typeface="Arial" panose="020B0604020202020204" pitchFamily="34" charset="0"/>
              </a:rPr>
              <a:t> requires large amounts of data​</a:t>
            </a:r>
          </a:p>
          <a:p>
            <a:pPr marL="494100" indent="-457200">
              <a:buFont typeface="+mj-lt"/>
              <a:buAutoNum type="arabicPeriod"/>
            </a:pPr>
            <a:r>
              <a:rPr lang="en-AU" sz="2400" b="0" dirty="0">
                <a:latin typeface="+mn-lt"/>
                <a:cs typeface="Arial" panose="020B0604020202020204" pitchFamily="34" charset="0"/>
              </a:rPr>
              <a:t>Getting labelled data is challenging​</a:t>
            </a:r>
          </a:p>
          <a:p>
            <a:pPr marL="494100" indent="-457200">
              <a:buFont typeface="+mj-lt"/>
              <a:buAutoNum type="arabicPeriod"/>
            </a:pPr>
            <a:r>
              <a:rPr lang="en-AU" sz="2400" b="0" dirty="0">
                <a:latin typeface="+mn-lt"/>
                <a:cs typeface="Arial" panose="020B0604020202020204" pitchFamily="34" charset="0"/>
              </a:rPr>
              <a:t>AI-based rumour detection suffers over new, unseen rumours (out-of-domain contexts)</a:t>
            </a:r>
          </a:p>
          <a:p>
            <a:pPr marL="494100" indent="-457200">
              <a:buFont typeface="+mj-lt"/>
              <a:buAutoNum type="arabicPeriod"/>
            </a:pPr>
            <a:endParaRPr lang="en-AU" sz="2400" dirty="0">
              <a:cs typeface="Arial" panose="020B0604020202020204" pitchFamily="34" charset="0"/>
            </a:endParaRP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How can we get labelled data more effectively and efficiently?</a:t>
            </a: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How can we make better models that are agnostic to emerging events?</a:t>
            </a: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88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>
                <a:latin typeface="+mn-lt"/>
                <a:cs typeface="Arial" panose="020B0604020202020204" pitchFamily="34" charset="0"/>
              </a:rPr>
              <a:t>Propose the Rumour Generator</a:t>
            </a:r>
            <a:endParaRPr lang="en-US" dirty="0"/>
          </a:p>
          <a:p>
            <a:pPr marL="719455" lvl="1" indent="-269875"/>
            <a:r>
              <a:rPr lang="en-AU" sz="2000" dirty="0">
                <a:latin typeface="+mn-lt"/>
                <a:cs typeface="Arial" panose="020B0604020202020204" pitchFamily="34" charset="0"/>
              </a:rPr>
              <a:t>Force current detection to learn stronger representations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000" dirty="0">
                <a:latin typeface="+mn-lt"/>
                <a:cs typeface="Arial" panose="020B0604020202020204" pitchFamily="34" charset="0"/>
              </a:rPr>
              <a:t>Help pre-empt events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000" dirty="0">
                <a:latin typeface="+mn-lt"/>
                <a:cs typeface="Arial" panose="020B0604020202020204" pitchFamily="34" charset="0"/>
              </a:rPr>
              <a:t>Augment datasets</a:t>
            </a:r>
            <a:endParaRPr lang="en-AU" sz="28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AU" sz="2400" b="0" i="1" dirty="0">
                <a:latin typeface="+mn-lt"/>
                <a:cs typeface="Arial" panose="020B0604020202020204" pitchFamily="34" charset="0"/>
              </a:rPr>
              <a:t>ARGH!: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A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utomated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R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umour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G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eneration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H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ub (2021) </a:t>
            </a:r>
            <a:r>
              <a:rPr lang="en-AU" sz="2400" b="0" dirty="0">
                <a:latin typeface="+mn-lt"/>
                <a:cs typeface="Arial" panose="020B0604020202020204" pitchFamily="34" charset="0"/>
              </a:rPr>
              <a:t>– </a:t>
            </a:r>
            <a:br>
              <a:rPr lang="en-AU" sz="2400" b="0" dirty="0">
                <a:latin typeface="+mn-lt"/>
                <a:cs typeface="Arial" panose="020B0604020202020204" pitchFamily="34" charset="0"/>
              </a:rPr>
            </a:br>
            <a:r>
              <a:rPr lang="en-AU" sz="2400" b="0" dirty="0">
                <a:latin typeface="+mn-lt"/>
                <a:cs typeface="Arial" panose="020B0604020202020204" pitchFamily="34" charset="0"/>
              </a:rPr>
              <a:t>L. Huynh, T. Nguyen, J. Goh, J. Hong, H. Kim</a:t>
            </a: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AU" sz="2400" b="0" dirty="0">
                <a:latin typeface="+mn-lt"/>
                <a:cs typeface="Arial"/>
                <a:hlinkClick r:id="rId3"/>
              </a:rPr>
              <a:t>ARGH! Demo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  <a:hlinkClick r:id="rId3"/>
            </a:endParaRPr>
          </a:p>
          <a:p>
            <a:pPr marL="36830" indent="0">
              <a:buNone/>
            </a:pP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1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dirty="0">
                <a:cs typeface="Arial" panose="020B0604020202020204" pitchFamily="34" charset="0"/>
                <a:hlinkClick r:id="rId3"/>
              </a:rPr>
              <a:t>Doesthistweetexist?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  <a:p>
            <a:endParaRPr lang="en-AU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CDFCC3-A2B6-D95E-102F-486F2145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7" y="2328863"/>
            <a:ext cx="3670350" cy="36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AAC14F-68F3-04C1-0638-137CD0B0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99" y="2104670"/>
            <a:ext cx="4235316" cy="389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0D408-BFCA-9106-FCD3-C788F75E12FE}"/>
              </a:ext>
            </a:extLst>
          </p:cNvPr>
          <p:cNvSpPr txBox="1"/>
          <p:nvPr/>
        </p:nvSpPr>
        <p:spPr>
          <a:xfrm>
            <a:off x="6711610" y="1896021"/>
            <a:ext cx="3530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800" b="0" i="0" u="none" strike="noStrike" dirty="0">
                <a:solidFill>
                  <a:srgbClr val="FFFFFF"/>
                </a:solidFill>
                <a:effectLst/>
              </a:rPr>
              <a:t>https://doesthistweetexist.vercel.app</a:t>
            </a:r>
            <a:endParaRPr lang="en-AU" dirty="0">
              <a:effectLst/>
            </a:endParaRP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38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ARGH!: Experiments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dirty="0">
                <a:latin typeface="+mn-lt"/>
                <a:cs typeface="Arial" panose="020B0604020202020204" pitchFamily="34" charset="0"/>
              </a:rPr>
              <a:t>Experiment 1: Human Evaluation Survey</a:t>
            </a:r>
          </a:p>
          <a:p>
            <a:pPr lvl="1"/>
            <a:r>
              <a:rPr lang="en-AU" sz="2200" dirty="0">
                <a:latin typeface="+mn-lt"/>
                <a:cs typeface="Arial" panose="020B0604020202020204" pitchFamily="34" charset="0"/>
              </a:rPr>
              <a:t>Determine whether given tweet is rumour or non-rumour​</a:t>
            </a: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3 topics:​</a:t>
            </a:r>
          </a:p>
          <a:p>
            <a:pPr lvl="1"/>
            <a:r>
              <a:rPr lang="en-AU" sz="2200" dirty="0">
                <a:latin typeface="+mn-lt"/>
                <a:cs typeface="Arial" panose="020B0604020202020204" pitchFamily="34" charset="0"/>
              </a:rPr>
              <a:t>COVID-19, 2020 US Election, Beirut Explosion​</a:t>
            </a: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2332 responses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478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573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ARGH!: Experiments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1AF6E3-44C5-9024-9A98-97AB43D5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97" y="1104167"/>
            <a:ext cx="9085277" cy="3965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27459-DC71-BEFF-0489-F2AD8E225288}"/>
              </a:ext>
            </a:extLst>
          </p:cNvPr>
          <p:cNvSpPr txBox="1"/>
          <p:nvPr/>
        </p:nvSpPr>
        <p:spPr>
          <a:xfrm>
            <a:off x="3673165" y="5231886"/>
            <a:ext cx="48456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Generated Rumour Evasiveness:​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Real rumours: </a:t>
            </a:r>
            <a:r>
              <a:rPr lang="en-AU" sz="2800" b="1" dirty="0"/>
              <a:t>+18.87% </a:t>
            </a:r>
            <a:r>
              <a:rPr lang="en-AU" sz="2800" dirty="0"/>
              <a:t>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Non-rumours: </a:t>
            </a:r>
            <a:r>
              <a:rPr lang="en-AU" sz="2800" b="1" dirty="0"/>
              <a:t>+8.69% </a:t>
            </a:r>
          </a:p>
        </p:txBody>
      </p:sp>
    </p:spTree>
    <p:extLst>
      <p:ext uri="{BB962C8B-B14F-4D97-AF65-F5344CB8AC3E}">
        <p14:creationId xmlns:p14="http://schemas.microsoft.com/office/powerpoint/2010/main" val="2294665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Generation: Outcomes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Bolster rumour detection methods:</a:t>
            </a:r>
          </a:p>
          <a:p>
            <a:pPr lvl="1"/>
            <a:r>
              <a:rPr lang="en-AU" sz="2200" dirty="0">
                <a:cs typeface="Arial" panose="020B0604020202020204" pitchFamily="34" charset="0"/>
              </a:rPr>
              <a:t>Populate more training samples</a:t>
            </a:r>
          </a:p>
          <a:p>
            <a:pPr lvl="1"/>
            <a:r>
              <a:rPr lang="en-AU" sz="2200" b="0" dirty="0">
                <a:latin typeface="+mn-lt"/>
                <a:cs typeface="Arial" panose="020B0604020202020204" pitchFamily="34" charset="0"/>
              </a:rPr>
              <a:t>Produce unseen topic datasets</a:t>
            </a:r>
          </a:p>
          <a:p>
            <a:pPr lvl="1"/>
            <a:r>
              <a:rPr lang="en-AU" sz="2200" dirty="0">
                <a:cs typeface="Arial" panose="020B0604020202020204" pitchFamily="34" charset="0"/>
              </a:rPr>
              <a:t>Models consequently learn a greater range of rumour representations</a:t>
            </a:r>
          </a:p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Do the existence of rumour generation frameworks cause concern?</a:t>
            </a:r>
          </a:p>
        </p:txBody>
      </p:sp>
    </p:spTree>
    <p:extLst>
      <p:ext uri="{BB962C8B-B14F-4D97-AF65-F5344CB8AC3E}">
        <p14:creationId xmlns:p14="http://schemas.microsoft.com/office/powerpoint/2010/main" val="277443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Generation: Large Language Models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/>
              </a:rPr>
              <a:t>ARGH! uses GPT-2</a:t>
            </a:r>
            <a:r>
              <a:rPr lang="en-AU" sz="2400" dirty="0">
                <a:cs typeface="Arial"/>
              </a:rPr>
              <a:t>; we’re up to GPT-4 now.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/>
            <a:r>
              <a:rPr lang="en-AU" sz="2400" dirty="0">
                <a:latin typeface="Speak Pro"/>
                <a:cs typeface="Arial"/>
              </a:rPr>
              <a:t>Parameters </a:t>
            </a:r>
            <a:r>
              <a:rPr lang="en-AU" sz="2400" b="1" dirty="0">
                <a:solidFill>
                  <a:srgbClr val="BCC0C3"/>
                </a:solidFill>
                <a:latin typeface="Speak Pro"/>
                <a:cs typeface="Arial"/>
              </a:rPr>
              <a:t>≈</a:t>
            </a:r>
            <a:r>
              <a:rPr lang="en-AU" sz="2400" dirty="0">
                <a:latin typeface="Speak Pro"/>
                <a:cs typeface="Arial"/>
              </a:rPr>
              <a:t> Ability/capabilities of the model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Speak Pro"/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Speak Pro"/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indent="-30543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50DC7-469F-8785-769D-4659D301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73" y="2413820"/>
            <a:ext cx="6796454" cy="4417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C20203-789A-F243-C21B-D6A2E4F5A2E0}"/>
              </a:ext>
            </a:extLst>
          </p:cNvPr>
          <p:cNvSpPr txBox="1"/>
          <p:nvPr/>
        </p:nvSpPr>
        <p:spPr>
          <a:xfrm>
            <a:off x="4132386" y="4924213"/>
            <a:ext cx="950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Just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1.5b!</a:t>
            </a:r>
          </a:p>
        </p:txBody>
      </p:sp>
    </p:spTree>
    <p:extLst>
      <p:ext uri="{BB962C8B-B14F-4D97-AF65-F5344CB8AC3E}">
        <p14:creationId xmlns:p14="http://schemas.microsoft.com/office/powerpoint/2010/main" val="2391663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7464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Vulnerability in prompt-based language models</a:t>
            </a:r>
            <a:endParaRPr lang="en-US"/>
          </a:p>
          <a:p>
            <a:pPr marL="719455" lvl="1" indent="-269875"/>
            <a:r>
              <a:rPr lang="en-AU" sz="2200" b="0" dirty="0">
                <a:latin typeface="+mn-lt"/>
                <a:cs typeface="Arial" panose="020B0604020202020204" pitchFamily="34" charset="0"/>
              </a:rPr>
              <a:t>Model adjusts behaviour through conversation- examples/instructions given via prompts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 panose="020B0604020202020204" pitchFamily="34" charset="0"/>
              </a:rPr>
              <a:t>Attackers inject malicious instructions into input fields, causing unexpected actions.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Vulnerability is </a:t>
            </a:r>
            <a:r>
              <a:rPr lang="en-AU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inherent</a:t>
            </a:r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: the combination of pre-written instructional prompt with untrusted input from elsewhere; that's just how these models work!</a:t>
            </a:r>
            <a:endParaRPr lang="en-AU" sz="2200" dirty="0">
              <a:cs typeface="Arial"/>
            </a:endParaRPr>
          </a:p>
          <a:p>
            <a:pPr indent="-305435"/>
            <a:r>
              <a:rPr lang="en-AU" sz="2400" dirty="0">
                <a:cs typeface="Arial" panose="020B0604020202020204" pitchFamily="34" charset="0"/>
                <a:hlinkClick r:id="rId2"/>
              </a:rPr>
              <a:t>Jailbreak Chat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  <a:hlinkClick r:id="rId2"/>
            </a:endParaRPr>
          </a:p>
          <a:p>
            <a:pPr marL="37465" indent="0">
              <a:buNone/>
            </a:pP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30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7464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Why </a:t>
            </a:r>
            <a:r>
              <a:rPr lang="en-AU" sz="2400" dirty="0">
                <a:cs typeface="Arial" panose="020B0604020202020204" pitchFamily="34" charset="0"/>
              </a:rPr>
              <a:t>do they work?</a:t>
            </a:r>
            <a:endParaRPr lang="en-US"/>
          </a:p>
          <a:p>
            <a:pPr marL="719455" lvl="1" indent="-269875"/>
            <a:r>
              <a:rPr lang="en-AU" sz="2200" b="0" dirty="0">
                <a:latin typeface="+mn-lt"/>
                <a:cs typeface="Arial"/>
              </a:rPr>
              <a:t>We don</a:t>
            </a:r>
            <a:r>
              <a:rPr lang="en-AU" sz="2200" dirty="0">
                <a:cs typeface="Arial"/>
              </a:rPr>
              <a:t>’t know yet!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How practical are these attacks? Can they really be used maliciously?</a:t>
            </a: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/>
              </a:rPr>
              <a:t>Security concerns are real!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/>
                <a:hlinkClick r:id="rId3"/>
              </a:rPr>
              <a:t>Turning Bing Chat into a Data Pirate</a:t>
            </a:r>
            <a:r>
              <a:rPr lang="en-AU" sz="2200" b="0" dirty="0">
                <a:latin typeface="+mn-lt"/>
                <a:cs typeface="Arial"/>
              </a:rPr>
              <a:t> </a:t>
            </a:r>
            <a:r>
              <a:rPr lang="en-US" sz="2200" baseline="-25000" dirty="0">
                <a:solidFill>
                  <a:schemeClr val="tx2">
                    <a:lumMod val="90000"/>
                  </a:schemeClr>
                </a:solidFill>
              </a:rPr>
              <a:t>[16]</a:t>
            </a:r>
            <a:endParaRPr lang="en-US" sz="2200" baseline="-25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2">
                  <a:lumMod val="9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6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AI: Ethics and Implications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AI Systems are tools for use in applicable settings</a:t>
            </a:r>
          </a:p>
          <a:p>
            <a:r>
              <a:rPr lang="en-AU" sz="2400" dirty="0">
                <a:cs typeface="Arial" panose="020B0604020202020204" pitchFamily="34" charset="0"/>
              </a:rPr>
              <a:t>Tools are created with certain intentions in mind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  <a:p>
            <a:r>
              <a:rPr lang="en-AU" sz="2400" dirty="0">
                <a:cs typeface="Arial" panose="020B0604020202020204" pitchFamily="34" charset="0"/>
              </a:rPr>
              <a:t>The use, or misuse, of these tools is up to the end user</a:t>
            </a:r>
          </a:p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Regulations, limitations on the use of AI?</a:t>
            </a:r>
          </a:p>
          <a:p>
            <a:r>
              <a:rPr lang="en-AU" sz="2400" dirty="0">
                <a:cs typeface="Arial" panose="020B0604020202020204" pitchFamily="34" charset="0"/>
              </a:rPr>
              <a:t>Is AI technology progressing too quickly?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2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A non-visible alteration of an image that causes the neural network to misclassify the image</a:t>
            </a:r>
          </a:p>
          <a:p>
            <a:endParaRPr lang="en-AU" sz="2400" dirty="0"/>
          </a:p>
        </p:txBody>
      </p:sp>
      <p:pic>
        <p:nvPicPr>
          <p:cNvPr id="5" name="Picture 4" descr="A picture containing text, mammal, screenshot&#10;&#10;Description automatically generated">
            <a:extLst>
              <a:ext uri="{FF2B5EF4-FFF2-40B4-BE49-F238E27FC236}">
                <a16:creationId xmlns:a16="http://schemas.microsoft.com/office/drawing/2014/main" id="{D9F28497-FD2E-B93E-BA85-E0933F56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37" y="2765163"/>
            <a:ext cx="9382478" cy="3719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49E62-CBC5-512C-30D5-69BC350B983C}"/>
              </a:ext>
            </a:extLst>
          </p:cNvPr>
          <p:cNvSpPr txBox="1"/>
          <p:nvPr/>
        </p:nvSpPr>
        <p:spPr>
          <a:xfrm>
            <a:off x="10812979" y="6235591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33443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>
            <a:norm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5179142"/>
          </a:xfrm>
        </p:spPr>
        <p:txBody>
          <a:bodyPr>
            <a:normAutofit/>
          </a:bodyPr>
          <a:lstStyle/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Adversarial Attacks in Machine Learning and How to Defend Against Them. (2022). Retrieved 16 May 2022, from </a:t>
            </a:r>
            <a:r>
              <a:rPr lang="en-AU" sz="1400" dirty="0">
                <a:cs typeface="Arial" panose="020B0604020202020204" pitchFamily="34" charset="0"/>
                <a:hlinkClick r:id="rId2"/>
              </a:rPr>
              <a:t>https://towardsdatascience.com/adversarial-attacks-in-machine-learning-and-how-to-defend-against-them-a2beed95f49c</a:t>
            </a: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Akhtar, N., &amp; Mian, A. (2018). Threat of Adversarial Attacks on Deep Learning in Computer Vision: A Survey. IEEE Access, 6, 14410-14430. </a:t>
            </a:r>
            <a:r>
              <a:rPr lang="en-AU" sz="1400" dirty="0" err="1">
                <a:cs typeface="Arial" panose="020B0604020202020204" pitchFamily="34" charset="0"/>
              </a:rPr>
              <a:t>doi</a:t>
            </a:r>
            <a:r>
              <a:rPr lang="en-AU" sz="1400" dirty="0">
                <a:cs typeface="Arial" panose="020B0604020202020204" pitchFamily="34" charset="0"/>
              </a:rPr>
              <a:t>: 10.1109/access.2018.2807385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Su</a:t>
            </a:r>
            <a:r>
              <a:rPr lang="en-AU" sz="1400" dirty="0">
                <a:cs typeface="Arial" panose="020B0604020202020204" pitchFamily="34" charset="0"/>
              </a:rPr>
              <a:t>, J., Vargas, D., &amp; Sakurai, K. (2019). One Pixel Attack for Fooling Deep Neural Networks. IEEE Transactions On Evolutionary Computation, 23(5), 828-841. </a:t>
            </a:r>
            <a:r>
              <a:rPr lang="en-AU" sz="1400" dirty="0" err="1">
                <a:cs typeface="Arial" panose="020B0604020202020204" pitchFamily="34" charset="0"/>
              </a:rPr>
              <a:t>doi</a:t>
            </a:r>
            <a:r>
              <a:rPr lang="en-AU" sz="1400" dirty="0">
                <a:cs typeface="Arial" panose="020B0604020202020204" pitchFamily="34" charset="0"/>
              </a:rPr>
              <a:t>: 10.1109/tevc.2019.2890858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Sharif, M., </a:t>
            </a:r>
            <a:r>
              <a:rPr lang="en-AU" sz="1400" dirty="0" err="1">
                <a:cs typeface="Arial" panose="020B0604020202020204" pitchFamily="34" charset="0"/>
              </a:rPr>
              <a:t>Bhagavatula</a:t>
            </a:r>
            <a:r>
              <a:rPr lang="en-AU" sz="1400" dirty="0">
                <a:cs typeface="Arial" panose="020B0604020202020204" pitchFamily="34" charset="0"/>
              </a:rPr>
              <a:t>, S., Bauer, L., &amp; Reiter, M. K. (2016, October). Accessorize to a crime: Real and stealthy attacks on state-of-the-art face recognition. In Proceedings of the 2016 </a:t>
            </a:r>
            <a:r>
              <a:rPr lang="en-AU" sz="1400" dirty="0" err="1">
                <a:cs typeface="Arial" panose="020B0604020202020204" pitchFamily="34" charset="0"/>
              </a:rPr>
              <a:t>acm</a:t>
            </a:r>
            <a:r>
              <a:rPr lang="en-AU" sz="1400" dirty="0">
                <a:cs typeface="Arial" panose="020B0604020202020204" pitchFamily="34" charset="0"/>
              </a:rPr>
              <a:t> </a:t>
            </a:r>
            <a:r>
              <a:rPr lang="en-AU" sz="1400" dirty="0" err="1">
                <a:cs typeface="Arial" panose="020B0604020202020204" pitchFamily="34" charset="0"/>
              </a:rPr>
              <a:t>sigsac</a:t>
            </a:r>
            <a:r>
              <a:rPr lang="en-AU" sz="1400" dirty="0">
                <a:cs typeface="Arial" panose="020B0604020202020204" pitchFamily="34" charset="0"/>
              </a:rPr>
              <a:t> conference on computer and communications security (pp. 1528-1540).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Eykholt</a:t>
            </a:r>
            <a:r>
              <a:rPr lang="en-AU" sz="1400" dirty="0">
                <a:cs typeface="Arial" panose="020B0604020202020204" pitchFamily="34" charset="0"/>
              </a:rPr>
              <a:t>, K., </a:t>
            </a:r>
            <a:r>
              <a:rPr lang="en-AU" sz="1400" dirty="0" err="1">
                <a:cs typeface="Arial" panose="020B0604020202020204" pitchFamily="34" charset="0"/>
              </a:rPr>
              <a:t>Evtimov</a:t>
            </a:r>
            <a:r>
              <a:rPr lang="en-AU" sz="1400" dirty="0">
                <a:cs typeface="Arial" panose="020B0604020202020204" pitchFamily="34" charset="0"/>
              </a:rPr>
              <a:t>, I., Fernandes, E., Li, B., Rahmati, A., Xiao, C., ... &amp; Song, D. (2018). Robust physical-world attacks on deep learning visual classification. In Proceedings of the IEEE conference on computer vision and pattern recognition (pp. 1625-1634).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Seita</a:t>
            </a:r>
            <a:r>
              <a:rPr lang="en-AU" sz="1400" dirty="0">
                <a:cs typeface="Arial" panose="020B0604020202020204" pitchFamily="34" charset="0"/>
              </a:rPr>
              <a:t>, D. (2022). Physical Adversarial Examples Against Deep Neural Networks. Retrieved 16 May 2022, from </a:t>
            </a:r>
            <a:r>
              <a:rPr lang="en-AU" sz="1400" dirty="0">
                <a:cs typeface="Arial" panose="020B0604020202020204" pitchFamily="34" charset="0"/>
                <a:hlinkClick r:id="rId3"/>
              </a:rPr>
              <a:t>https://bair.berkeley.edu/blog/2017/12/30/yolo-attack/</a:t>
            </a: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Athalye</a:t>
            </a:r>
            <a:r>
              <a:rPr lang="en-AU" sz="1400" dirty="0">
                <a:cs typeface="Arial" panose="020B0604020202020204" pitchFamily="34" charset="0"/>
              </a:rPr>
              <a:t>, A., Engstrom, L., Ilyas, A., &amp; Kwok, K. (2018, July). Synthesizing robust adversarial examples. In International conference on machine learning (pp. 284-293). PMLR.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Brown, T. B., </a:t>
            </a:r>
            <a:r>
              <a:rPr lang="en-AU" sz="1400" dirty="0" err="1">
                <a:cs typeface="Arial" panose="020B0604020202020204" pitchFamily="34" charset="0"/>
              </a:rPr>
              <a:t>Mané</a:t>
            </a:r>
            <a:r>
              <a:rPr lang="en-AU" sz="1400" dirty="0">
                <a:cs typeface="Arial" panose="020B0604020202020204" pitchFamily="34" charset="0"/>
              </a:rPr>
              <a:t>, D., Roy, A., Abadi, M., &amp; Gilmer, J. (2017). Adversarial patch. 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arXiv:1712.09665.</a:t>
            </a: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endParaRPr lang="en-AU" sz="1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78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>
            <a:norm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5179142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3Blue1Browns. (2017, Oct 17). </a:t>
            </a:r>
            <a:r>
              <a:rPr lang="en-AU" sz="1400" i="1" dirty="0">
                <a:effectLst/>
              </a:rPr>
              <a:t>Gradient descent, how neural networks learn | Chapter 2, Deep learning </a:t>
            </a:r>
            <a:r>
              <a:rPr lang="en-AU" sz="1400" dirty="0">
                <a:effectLst/>
              </a:rPr>
              <a:t>[Video]. YouTube. </a:t>
            </a:r>
            <a:r>
              <a:rPr lang="en-AU" sz="1400" u="sng" dirty="0">
                <a:effectLst/>
                <a:hlinkClick r:id="rId2"/>
              </a:rPr>
              <a:t>https://www.youtube.com/watch?v=IHZwWFHWa-w</a:t>
            </a:r>
            <a:endParaRPr lang="en-AU" sz="1400" u="sng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The AI tech behind scary-real celebrity 'deepfakes' is being used to create completely fictitious faces, cats, and Airbnb listings. (2022). Retrieved 16 May 2022, from </a:t>
            </a:r>
            <a:r>
              <a:rPr lang="en-AU" sz="1400" dirty="0">
                <a:effectLst/>
                <a:hlinkClick r:id="rId3"/>
              </a:rPr>
              <a:t>https://www.businessinsider.com/deepfake-tech-create-fictitious-faces-cats-airbnb-listings-2019-2</a:t>
            </a:r>
            <a:endParaRPr lang="en-AU" sz="1400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Weaponised deep fakes. (2022). Retrieved 16 May 2022, from </a:t>
            </a:r>
            <a:r>
              <a:rPr lang="en-AU" sz="1400" dirty="0">
                <a:effectLst/>
                <a:hlinkClick r:id="rId4"/>
              </a:rPr>
              <a:t>https://www.aspi.org.au/report/weaponised-deep-fakes</a:t>
            </a:r>
            <a:endParaRPr lang="en-AU" sz="1400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Zhang, T. (2022). Deepfake generation and detection, a survey. Multimedia Tools and Applications, 1-18.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Kuncoro</a:t>
            </a:r>
            <a:r>
              <a:rPr lang="en-AU" sz="1400" dirty="0">
                <a:cs typeface="Arial" panose="020B0604020202020204" pitchFamily="34" charset="0"/>
              </a:rPr>
              <a:t>, C., Luo, W. J., &amp; </a:t>
            </a:r>
            <a:r>
              <a:rPr lang="en-AU" sz="1400" dirty="0" err="1">
                <a:cs typeface="Arial" panose="020B0604020202020204" pitchFamily="34" charset="0"/>
              </a:rPr>
              <a:t>Kuan</a:t>
            </a:r>
            <a:r>
              <a:rPr lang="en-AU" sz="1400" dirty="0">
                <a:cs typeface="Arial" panose="020B0604020202020204" pitchFamily="34" charset="0"/>
              </a:rPr>
              <a:t>, Y. D. (2020). Wireless photoplethysmography sensor for continuous blood pressure </a:t>
            </a:r>
            <a:r>
              <a:rPr lang="en-AU" sz="1400" dirty="0" err="1">
                <a:cs typeface="Arial" panose="020B0604020202020204" pitchFamily="34" charset="0"/>
              </a:rPr>
              <a:t>biosignal</a:t>
            </a:r>
            <a:r>
              <a:rPr lang="en-AU" sz="1400" dirty="0">
                <a:cs typeface="Arial" panose="020B0604020202020204" pitchFamily="34" charset="0"/>
              </a:rPr>
              <a:t> shape acquisition. Journal of Sensors, 2020.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The Verge. 2022. AP Twitter account hacked, makes false claim of explosions at White House (update). [online] Available at: &lt;https://www.theverge.com/2013/4/23/4257392/ap-twitter-hacked-claims-explosions-white-house-president-injured&gt; [Accessed 16 May 2022].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Siarohin</a:t>
            </a:r>
            <a:r>
              <a:rPr lang="en-AU" sz="1400" dirty="0">
                <a:cs typeface="Arial" panose="020B0604020202020204" pitchFamily="34" charset="0"/>
              </a:rPr>
              <a:t>, A., </a:t>
            </a:r>
            <a:r>
              <a:rPr lang="en-AU" sz="1400" dirty="0" err="1">
                <a:cs typeface="Arial" panose="020B0604020202020204" pitchFamily="34" charset="0"/>
              </a:rPr>
              <a:t>Lathuilière</a:t>
            </a:r>
            <a:r>
              <a:rPr lang="en-AU" sz="1400" dirty="0">
                <a:cs typeface="Arial" panose="020B0604020202020204" pitchFamily="34" charset="0"/>
              </a:rPr>
              <a:t>, S., </a:t>
            </a:r>
            <a:r>
              <a:rPr lang="en-AU" sz="1400" dirty="0" err="1">
                <a:cs typeface="Arial" panose="020B0604020202020204" pitchFamily="34" charset="0"/>
              </a:rPr>
              <a:t>Tulyakov</a:t>
            </a:r>
            <a:r>
              <a:rPr lang="en-AU" sz="1400" dirty="0">
                <a:cs typeface="Arial" panose="020B0604020202020204" pitchFamily="34" charset="0"/>
              </a:rPr>
              <a:t>, S., Ricci, E., &amp; </a:t>
            </a:r>
            <a:r>
              <a:rPr lang="en-AU" sz="1400" dirty="0" err="1">
                <a:cs typeface="Arial" panose="020B0604020202020204" pitchFamily="34" charset="0"/>
              </a:rPr>
              <a:t>Sebe</a:t>
            </a:r>
            <a:r>
              <a:rPr lang="en-AU" sz="1400" dirty="0">
                <a:cs typeface="Arial" panose="020B0604020202020204" pitchFamily="34" charset="0"/>
              </a:rPr>
              <a:t>, N. (2019). First order motion model for image animation. Advances in Neural Information Processing Systems, 32.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Greshake</a:t>
            </a:r>
            <a:r>
              <a:rPr lang="en-AU" sz="1400" dirty="0">
                <a:cs typeface="Arial" panose="020B0604020202020204" pitchFamily="34" charset="0"/>
              </a:rPr>
              <a:t>, K., </a:t>
            </a:r>
            <a:r>
              <a:rPr lang="en-AU" sz="1400" dirty="0" err="1">
                <a:cs typeface="Arial" panose="020B0604020202020204" pitchFamily="34" charset="0"/>
              </a:rPr>
              <a:t>Abdelnabi</a:t>
            </a:r>
            <a:r>
              <a:rPr lang="en-AU" sz="1400" dirty="0">
                <a:cs typeface="Arial" panose="020B0604020202020204" pitchFamily="34" charset="0"/>
              </a:rPr>
              <a:t>, S., Mishra, S., Endres, C., </a:t>
            </a:r>
            <a:r>
              <a:rPr lang="en-AU" sz="1400" dirty="0" err="1">
                <a:cs typeface="Arial" panose="020B0604020202020204" pitchFamily="34" charset="0"/>
              </a:rPr>
              <a:t>Holz</a:t>
            </a:r>
            <a:r>
              <a:rPr lang="en-AU" sz="1400" dirty="0">
                <a:cs typeface="Arial" panose="020B0604020202020204" pitchFamily="34" charset="0"/>
              </a:rPr>
              <a:t>, T., &amp; Fritz, M. (2023). More than you've asked for: A Comprehensive Analysis of Novel Prompt Injection Threats to Application-Integrated Large Language Models. 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arXiv:2302.12173.</a:t>
            </a:r>
          </a:p>
          <a:p>
            <a:pPr marL="379800" indent="-342900">
              <a:buFont typeface="+mj-lt"/>
              <a:buAutoNum type="arabicPeriod" startAt="9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 startAt="9"/>
            </a:pPr>
            <a:endParaRPr lang="en-AU" sz="1400" dirty="0">
              <a:cs typeface="Arial" panose="020B0604020202020204" pitchFamily="34" charset="0"/>
            </a:endParaRPr>
          </a:p>
          <a:p>
            <a:endParaRPr lang="en-AU" sz="1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Synthetic media generated by AI methods, </a:t>
            </a:r>
            <a:r>
              <a:rPr lang="en-GB" sz="2400" dirty="0">
                <a:cs typeface="Arial"/>
              </a:rPr>
              <a:t>used</a:t>
            </a:r>
            <a:r>
              <a:rPr lang="en-GB" sz="2400" b="0" dirty="0">
                <a:latin typeface="+mn-lt"/>
                <a:cs typeface="Arial"/>
              </a:rPr>
              <a:t> to create falsified content: faces, body, speech, emotions, etc.</a:t>
            </a:r>
            <a:endParaRPr lang="en-US"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 descr="A picture containing website&#10;&#10;Description automatically generated">
            <a:extLst>
              <a:ext uri="{FF2B5EF4-FFF2-40B4-BE49-F238E27FC236}">
                <a16:creationId xmlns:a16="http://schemas.microsoft.com/office/drawing/2014/main" id="{1D889CE8-726B-C68B-B5B5-F5C40385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09" y="3340171"/>
            <a:ext cx="4611329" cy="22722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9549C-E6CA-01BA-BCD4-C105D00CB220}"/>
              </a:ext>
            </a:extLst>
          </p:cNvPr>
          <p:cNvSpPr txBox="1"/>
          <p:nvPr/>
        </p:nvSpPr>
        <p:spPr>
          <a:xfrm>
            <a:off x="2408781" y="2899430"/>
            <a:ext cx="1705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Face Swapping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EF088-3CBD-A78F-EC35-719E517DEB54}"/>
              </a:ext>
            </a:extLst>
          </p:cNvPr>
          <p:cNvSpPr txBox="1"/>
          <p:nvPr/>
        </p:nvSpPr>
        <p:spPr>
          <a:xfrm>
            <a:off x="8184130" y="2899430"/>
            <a:ext cx="165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Re-enactment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0B971CB-0F58-45E6-E875-A05C7EE32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79" y="3340171"/>
            <a:ext cx="4477414" cy="22387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E7BEBE-EBC6-68B1-115C-846B04A9179D}"/>
              </a:ext>
            </a:extLst>
          </p:cNvPr>
          <p:cNvSpPr txBox="1"/>
          <p:nvPr/>
        </p:nvSpPr>
        <p:spPr>
          <a:xfrm>
            <a:off x="5500092" y="537726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568B7-B4F0-0AA6-A6C8-D864A857CC04}"/>
              </a:ext>
            </a:extLst>
          </p:cNvPr>
          <p:cNvSpPr txBox="1"/>
          <p:nvPr/>
        </p:nvSpPr>
        <p:spPr>
          <a:xfrm>
            <a:off x="11303238" y="539403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343754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Speech Synthesis: </a:t>
            </a:r>
            <a:r>
              <a:rPr lang="en-AU" sz="2000" dirty="0"/>
              <a:t>creating realistic audio of someone's voice via AI or computer-generated methods</a:t>
            </a:r>
            <a:endParaRPr lang="en-US" dirty="0"/>
          </a:p>
          <a:p>
            <a:pPr indent="-305435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High quality synthesis has never been more accessible</a:t>
            </a:r>
            <a:endParaRPr lang="en-AU" sz="2000" dirty="0">
              <a:cs typeface="Arial"/>
            </a:endParaRPr>
          </a:p>
          <a:p>
            <a:pPr indent="-305435"/>
            <a:r>
              <a:rPr lang="en-AU" sz="2000" b="0" dirty="0">
                <a:latin typeface="+mn-lt"/>
                <a:cs typeface="Arial"/>
              </a:rPr>
              <a:t>Let’s </a:t>
            </a:r>
            <a:r>
              <a:rPr lang="en-AU" sz="2000" dirty="0" err="1">
                <a:cs typeface="Arial"/>
              </a:rPr>
              <a:t>speedrun</a:t>
            </a:r>
            <a:r>
              <a:rPr lang="en-AU" sz="2000" dirty="0">
                <a:cs typeface="Arial"/>
              </a:rPr>
              <a:t> </a:t>
            </a:r>
            <a:r>
              <a:rPr lang="en-AU" sz="2000" dirty="0" err="1">
                <a:cs typeface="Arial"/>
              </a:rPr>
              <a:t>deepfaking</a:t>
            </a:r>
            <a:r>
              <a:rPr lang="en-AU" sz="2000" dirty="0">
                <a:cs typeface="Arial"/>
              </a:rPr>
              <a:t> a voice with </a:t>
            </a:r>
            <a:r>
              <a:rPr lang="en-AU" sz="2000" dirty="0">
                <a:cs typeface="Arial"/>
                <a:hlinkClick r:id="rId3"/>
              </a:rPr>
              <a:t>ElevenLabs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/>
            <a:r>
              <a:rPr lang="en-AU" sz="2000" b="0" dirty="0">
                <a:latin typeface="+mn-lt"/>
                <a:cs typeface="Arial"/>
              </a:rPr>
              <a:t>You will need:</a:t>
            </a:r>
            <a:endParaRPr lang="en-AU" sz="20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/>
            <a:r>
              <a:rPr lang="en-AU" sz="1800" dirty="0">
                <a:cs typeface="Arial" panose="020B0604020202020204" pitchFamily="34" charset="0"/>
              </a:rPr>
              <a:t>An email account</a:t>
            </a:r>
            <a:endParaRPr lang="en-AU" sz="18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000" dirty="0">
                <a:cs typeface="Arial" panose="020B0604020202020204" pitchFamily="34" charset="0"/>
              </a:rPr>
              <a:t>A &gt;1 minute recording of the target voice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r>
              <a:rPr lang="en-GB" sz="2000" dirty="0">
                <a:cs typeface="Arial"/>
              </a:rPr>
              <a:t>$1 AUD</a:t>
            </a:r>
            <a:endParaRPr lang="en-GB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endParaRPr lang="en-GB" sz="20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129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What are some harmful uses</a:t>
            </a:r>
            <a:r>
              <a:rPr lang="en-GB" sz="2400" dirty="0">
                <a:cs typeface="Arial" panose="020B0604020202020204" pitchFamily="34" charset="0"/>
              </a:rPr>
              <a:t> of Deepfakes?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What are the consequences of this usage?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363981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cs typeface="Arial" panose="020B0604020202020204" pitchFamily="34" charset="0"/>
              </a:rPr>
              <a:t>What are some harmful uses of Deepfakes?</a:t>
            </a:r>
          </a:p>
          <a:p>
            <a:r>
              <a:rPr lang="en-GB" sz="2400" dirty="0">
                <a:cs typeface="Arial" panose="020B0604020202020204" pitchFamily="34" charset="0"/>
              </a:rPr>
              <a:t>What are the consequences of this usage?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Legitimize misinformation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Delegitimize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Misrepresentation of individuals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Effects on public opinion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b="0" dirty="0">
                <a:latin typeface="+mn-lt"/>
                <a:cs typeface="Arial" panose="020B0604020202020204" pitchFamily="34" charset="0"/>
              </a:rPr>
              <a:t>Tools for coercion</a:t>
            </a:r>
            <a:r>
              <a:rPr lang="en-GB" sz="2000" dirty="0">
                <a:latin typeface="+mn-lt"/>
                <a:cs typeface="Arial" panose="020B0604020202020204" pitchFamily="34" charset="0"/>
              </a:rPr>
              <a:t>, </a:t>
            </a:r>
            <a:r>
              <a:rPr lang="en-GB" sz="2000" b="0" dirty="0">
                <a:latin typeface="+mn-lt"/>
                <a:cs typeface="Arial" panose="020B0604020202020204" pitchFamily="34" charset="0"/>
              </a:rPr>
              <a:t>blackmail, etc.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Depends on who creates the deepfakes and for what purpose</a:t>
            </a:r>
          </a:p>
          <a:p>
            <a:endParaRPr lang="en-GB" sz="28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65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Demo!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indent="-342900"/>
            <a:r>
              <a:rPr lang="en-GB" sz="2400" b="0" dirty="0">
                <a:latin typeface="+mn-lt"/>
                <a:cs typeface="Arial"/>
                <a:hlinkClick r:id="rId3"/>
              </a:rPr>
              <a:t>First Order Motion for Image Animation (2019)</a:t>
            </a:r>
            <a:r>
              <a:rPr lang="en-GB" sz="2400" b="0" dirty="0">
                <a:latin typeface="+mn-lt"/>
                <a:cs typeface="Arial"/>
              </a:rPr>
              <a:t> </a:t>
            </a:r>
            <a:r>
              <a:rPr lang="en-GB" sz="2400" b="0" baseline="-25000">
                <a:latin typeface="+mn-lt"/>
                <a:cs typeface="Arial"/>
              </a:rPr>
              <a:t>[15]</a:t>
            </a:r>
            <a:endParaRPr lang="en-GB" sz="2400" b="0" baseline="-25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/>
            <a:r>
              <a:rPr lang="en-GB" sz="2400" b="0" dirty="0">
                <a:latin typeface="+mn-lt"/>
                <a:cs typeface="Arial"/>
              </a:rPr>
              <a:t>Nowadays, deepfakes are easy to create!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>
              <a:buFont typeface="Arial" panose="020B0604020202020204" pitchFamily="34" charset="0"/>
              <a:buChar char="•"/>
            </a:pPr>
            <a:r>
              <a:rPr lang="en-GB" sz="2400" b="0" dirty="0">
                <a:latin typeface="+mn-lt"/>
                <a:cs typeface="Arial" panose="020B0604020202020204" pitchFamily="34" charset="0"/>
              </a:rPr>
              <a:t>Deepfake tools are more accessible than ever.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1025525" lvl="2" indent="-215900">
              <a:buFont typeface="Arial" panose="020B0604020202020204" pitchFamily="34" charset="0"/>
              <a:buChar char="•"/>
            </a:pPr>
            <a:r>
              <a:rPr lang="en-GB" sz="2200" dirty="0">
                <a:cs typeface="Arial"/>
                <a:hlinkClick r:id="rId4"/>
              </a:rPr>
              <a:t>Some are for fun</a:t>
            </a:r>
            <a:r>
              <a:rPr lang="en-GB" sz="2200" dirty="0">
                <a:cs typeface="Arial"/>
              </a:rPr>
              <a:t>, </a:t>
            </a:r>
            <a:r>
              <a:rPr lang="en-GB" sz="2200" dirty="0">
                <a:cs typeface="Arial"/>
                <a:hlinkClick r:id="rId5"/>
              </a:rPr>
              <a:t>some are for "research"</a:t>
            </a:r>
            <a:r>
              <a:rPr lang="en-GB" sz="2200" dirty="0">
                <a:cs typeface="Arial"/>
              </a:rPr>
              <a:t> (and work extremely well…)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  <a:cs typeface="Arial" panose="020B0604020202020204" pitchFamily="34" charset="0"/>
              </a:rPr>
              <a:t>Resource and expertise limitations are becoming irrelevant.</a:t>
            </a:r>
            <a:endParaRPr lang="en-GB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GB" sz="2400" b="0" dirty="0">
                <a:latin typeface="+mn-lt"/>
                <a:cs typeface="Arial" panose="020B0604020202020204" pitchFamily="34" charset="0"/>
              </a:rPr>
              <a:t>Human detection of deepfakes is becoming increasingly difficult.	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46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Train an AI model to try detect these features.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5FF3D-F5A1-2C3B-CF31-205C69B1F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385"/>
          <a:stretch/>
        </p:blipFill>
        <p:spPr>
          <a:xfrm>
            <a:off x="1781581" y="2011449"/>
            <a:ext cx="8628837" cy="44581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8E3DE7-7245-5042-A30A-BA7906771358}"/>
              </a:ext>
            </a:extLst>
          </p:cNvPr>
          <p:cNvSpPr/>
          <p:nvPr/>
        </p:nvSpPr>
        <p:spPr>
          <a:xfrm>
            <a:off x="2975897" y="2019575"/>
            <a:ext cx="2105010" cy="4450051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BE0B-F2A4-39BB-D7A2-C476FC2F6D9B}"/>
              </a:ext>
            </a:extLst>
          </p:cNvPr>
          <p:cNvSpPr txBox="1"/>
          <p:nvPr/>
        </p:nvSpPr>
        <p:spPr>
          <a:xfrm>
            <a:off x="10459210" y="622649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431532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i="1" dirty="0">
                <a:effectLst/>
              </a:rPr>
              <a:t>Identifying Deepfakes By Extracting Pulse Signals (2020)</a:t>
            </a:r>
            <a:r>
              <a:rPr lang="en-AU" sz="2400" b="1" dirty="0">
                <a:effectLst/>
              </a:rPr>
              <a:t> – R. Hodgson, UWA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dirty="0">
                <a:cs typeface="Arial" panose="020B0604020202020204" pitchFamily="34" charset="0"/>
              </a:rPr>
              <a:t>Deepfake detection using photoplethysmography 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864620-C45B-4F34-51E6-1838B6BA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66" y="2890158"/>
            <a:ext cx="6449067" cy="3385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2FB2D-D9F6-CEA6-0AFD-821CD45AA2B3}"/>
              </a:ext>
            </a:extLst>
          </p:cNvPr>
          <p:cNvSpPr txBox="1"/>
          <p:nvPr/>
        </p:nvSpPr>
        <p:spPr>
          <a:xfrm>
            <a:off x="9391298" y="607260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956841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i="1" dirty="0">
                <a:effectLst/>
              </a:rPr>
              <a:t>Identifying Deepfakes By Extracting Pulse Signals (2020) </a:t>
            </a:r>
            <a:r>
              <a:rPr lang="en-AU" sz="2400" b="1" dirty="0">
                <a:effectLst/>
              </a:rPr>
              <a:t>– R. Hodgson, UWA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dirty="0">
                <a:cs typeface="Arial" panose="020B0604020202020204" pitchFamily="34" charset="0"/>
              </a:rPr>
              <a:t>Deepfake detection using photoplethysmography 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2B87-6464-E678-0493-6319C8AE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0" y="3041650"/>
            <a:ext cx="10766739" cy="3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8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i="1" dirty="0">
                <a:latin typeface="+mn-lt"/>
                <a:cs typeface="Arial"/>
              </a:rPr>
              <a:t>Threat of Adversarial Attacks on Deep Learning in Computer Vision: A Survey (2018) </a:t>
            </a:r>
            <a:r>
              <a:rPr lang="en-AU" sz="2400" b="0" dirty="0">
                <a:latin typeface="+mn-lt"/>
                <a:cs typeface="Arial"/>
              </a:rPr>
              <a:t>– N. Akhtar, A. Mian</a:t>
            </a:r>
            <a:r>
              <a:rPr lang="en-AU" sz="2400" dirty="0">
                <a:cs typeface="Arial"/>
              </a:rPr>
              <a:t> (UWA)</a:t>
            </a:r>
            <a:endParaRPr lang="en-US" dirty="0">
              <a:cs typeface="Arial"/>
            </a:endParaRPr>
          </a:p>
          <a:p>
            <a:pPr marL="719455" lvl="1" indent="-269875"/>
            <a:r>
              <a:rPr lang="en-AU" sz="2200" dirty="0"/>
              <a:t>Many forms of perturbations possible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r>
              <a:rPr lang="en-AU" sz="2200" dirty="0"/>
              <a:t>Some perturbations can even work universally – against any C.V. AI model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r>
              <a:rPr lang="en-AU" sz="2200" dirty="0"/>
              <a:t>Adversarial attacks are a real threat to AI systems, with detrimental consequences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050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655" y="1351936"/>
            <a:ext cx="10353762" cy="4154128"/>
          </a:xfrm>
        </p:spPr>
        <p:txBody>
          <a:bodyPr>
            <a:normAutofit/>
          </a:bodyPr>
          <a:lstStyle/>
          <a:p>
            <a:r>
              <a:rPr lang="en-GB" sz="3600" b="0" dirty="0">
                <a:latin typeface="+mn-lt"/>
                <a:cs typeface="Arial" panose="020B0604020202020204" pitchFamily="34" charset="0"/>
              </a:rPr>
              <a:t>Deepfakes have positive applications too!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>
                <a:latin typeface="+mn-lt"/>
                <a:cs typeface="Arial" panose="020B0604020202020204" pitchFamily="34" charset="0"/>
              </a:rPr>
              <a:t>Art: virtual exhibits, bringing art to life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>
                <a:latin typeface="+mn-lt"/>
                <a:cs typeface="Arial" panose="020B0604020202020204" pitchFamily="34" charset="0"/>
              </a:rPr>
              <a:t>Film: de-aging actors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3200" dirty="0">
                <a:latin typeface="+mn-lt"/>
                <a:cs typeface="Arial" panose="020B0604020202020204" pitchFamily="34" charset="0"/>
              </a:rPr>
              <a:t>Medicine: generate synthetic data to boost imaging and ailment detection</a:t>
            </a: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Adversarial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4006"/>
            <a:ext cx="5978072" cy="3340119"/>
          </a:xfrm>
        </p:spPr>
        <p:txBody>
          <a:bodyPr anchor="t">
            <a:normAutofit/>
          </a:bodyPr>
          <a:lstStyle/>
          <a:p>
            <a:r>
              <a:rPr lang="en-GB" sz="2400" b="1" dirty="0">
                <a:cs typeface="Arial" panose="020B0604020202020204" pitchFamily="34" charset="0"/>
              </a:rPr>
              <a:t>One-pixel Attacks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Extreme case: only 1 pixel in the image is changed to fool the classifier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Results showed 3 different models were fooled on 70.97% of test images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97.47% average confidence on false classification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E88A3C-7781-4E07-4E74-4A40CF75E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235" y="-2211"/>
            <a:ext cx="3938658" cy="6862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192AB-56E1-166E-C3EF-470436406F17}"/>
              </a:ext>
            </a:extLst>
          </p:cNvPr>
          <p:cNvSpPr txBox="1"/>
          <p:nvPr/>
        </p:nvSpPr>
        <p:spPr>
          <a:xfrm>
            <a:off x="11636476" y="639633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46178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4162"/>
            <a:ext cx="10700560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i="1" dirty="0">
                <a:cs typeface="Arial"/>
              </a:rPr>
              <a:t>“Accessorize to a Crime”</a:t>
            </a:r>
            <a:endParaRPr lang="en-US" i="1">
              <a:cs typeface="Arial"/>
            </a:endParaRPr>
          </a:p>
          <a:p>
            <a:pPr marL="719455" lvl="1" indent="-269875"/>
            <a:r>
              <a:rPr lang="en-GB" sz="2200" dirty="0">
                <a:cs typeface="Arial" panose="020B0604020202020204" pitchFamily="34" charset="0"/>
              </a:rPr>
              <a:t>Developed 3D printed eyeglasses to fool facial biometric systems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r>
              <a:rPr lang="en-GB" sz="2200" dirty="0">
                <a:cs typeface="Arial" panose="020B0604020202020204" pitchFamily="34" charset="0"/>
              </a:rPr>
              <a:t>Attacks are </a:t>
            </a:r>
            <a:r>
              <a:rPr lang="en-AU" sz="2200" dirty="0">
                <a:cs typeface="Arial" panose="020B0604020202020204" pitchFamily="34" charset="0"/>
              </a:rPr>
              <a:t>physically realizable and relatively inconspicuous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BE263-80F5-73EA-D711-3EC79760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30" y="3731061"/>
            <a:ext cx="2252317" cy="225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D7DB2-C467-D042-FA0C-8BE1D2DD6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55" y="3731060"/>
            <a:ext cx="2258961" cy="2258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8AFD5-E81B-E996-F21A-32551E23A6DF}"/>
              </a:ext>
            </a:extLst>
          </p:cNvPr>
          <p:cNvSpPr txBox="1"/>
          <p:nvPr/>
        </p:nvSpPr>
        <p:spPr>
          <a:xfrm>
            <a:off x="3458220" y="6077898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“Milla Jovovich”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E6276-D955-FC06-D056-2EEF37607F9F}"/>
              </a:ext>
            </a:extLst>
          </p:cNvPr>
          <p:cNvSpPr txBox="1"/>
          <p:nvPr/>
        </p:nvSpPr>
        <p:spPr>
          <a:xfrm>
            <a:off x="5695891" y="4198820"/>
            <a:ext cx="8002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C3B79-144B-E2ED-9B4C-C49B0DE7214F}"/>
              </a:ext>
            </a:extLst>
          </p:cNvPr>
          <p:cNvSpPr txBox="1"/>
          <p:nvPr/>
        </p:nvSpPr>
        <p:spPr>
          <a:xfrm>
            <a:off x="9061716" y="57768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[4]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A9B3C-B9D9-3DA1-44CC-06A2A2A105BA}"/>
              </a:ext>
            </a:extLst>
          </p:cNvPr>
          <p:cNvSpPr txBox="1"/>
          <p:nvPr/>
        </p:nvSpPr>
        <p:spPr>
          <a:xfrm>
            <a:off x="5370219" y="574031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85399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8464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5452"/>
            <a:ext cx="10700560" cy="4154128"/>
          </a:xfrm>
        </p:spPr>
        <p:txBody>
          <a:bodyPr>
            <a:normAutofit/>
          </a:bodyPr>
          <a:lstStyle/>
          <a:p>
            <a:r>
              <a:rPr lang="en-AU" sz="2400" dirty="0">
                <a:cs typeface="Arial" panose="020B0604020202020204" pitchFamily="34" charset="0"/>
              </a:rPr>
              <a:t>Road Sign Misclassification</a:t>
            </a:r>
            <a:endParaRPr lang="en-GB" sz="22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41E62-13EE-5502-5D1A-04AC69249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8" y="2674582"/>
            <a:ext cx="5050618" cy="2808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B2C0B-A94F-ECDD-ED45-0A1474DFB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649" y="1903859"/>
            <a:ext cx="4857512" cy="4349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65DD2-79C9-323A-CB00-80265D6EDFF7}"/>
              </a:ext>
            </a:extLst>
          </p:cNvPr>
          <p:cNvSpPr txBox="1"/>
          <p:nvPr/>
        </p:nvSpPr>
        <p:spPr>
          <a:xfrm>
            <a:off x="11216330" y="599570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51AFF-90FE-12B2-9541-63A772076AC2}"/>
              </a:ext>
            </a:extLst>
          </p:cNvPr>
          <p:cNvSpPr txBox="1"/>
          <p:nvPr/>
        </p:nvSpPr>
        <p:spPr>
          <a:xfrm>
            <a:off x="5742717" y="521859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84756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135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147" y="1525236"/>
            <a:ext cx="10364410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</a:rPr>
              <a:t>Adversarial 3D Objects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3D printed objects constructed that are adversarial over an entire distribution of image/object 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C61B6-30F2-AFE6-BCA3-189A4F26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48" y="2956560"/>
            <a:ext cx="7998503" cy="3620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28B26-3175-1A2F-0979-8B7F7FAE5D72}"/>
              </a:ext>
            </a:extLst>
          </p:cNvPr>
          <p:cNvSpPr txBox="1"/>
          <p:nvPr/>
        </p:nvSpPr>
        <p:spPr>
          <a:xfrm>
            <a:off x="10095251" y="640954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44506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64162"/>
            <a:ext cx="4139986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  <a:hlinkClick r:id="rId4"/>
              </a:rPr>
              <a:t>Adversarial Patch</a:t>
            </a:r>
            <a:endParaRPr lang="en-GB" sz="2400" dirty="0">
              <a:cs typeface="Arial" panose="020B0604020202020204" pitchFamily="34" charset="0"/>
            </a:endParaRP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Sticker designed so that when placed into the scene, the object is misclassified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Sticker is </a:t>
            </a:r>
            <a:r>
              <a:rPr lang="en-GB" sz="2000" dirty="0">
                <a:cs typeface="Arial" panose="020B0604020202020204" pitchFamily="34" charset="0"/>
                <a:hlinkClick r:id="rId5"/>
              </a:rPr>
              <a:t>publicly available</a:t>
            </a:r>
            <a:r>
              <a:rPr lang="en-GB" sz="2000" dirty="0">
                <a:cs typeface="Arial" panose="020B0604020202020204" pitchFamily="34" charset="0"/>
              </a:rPr>
              <a:t> for download and print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67134-CE98-D05B-7E7D-862407D9A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453" y="2068795"/>
            <a:ext cx="6138751" cy="3949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5269E-4374-64B3-0CFF-E94F49DDD461}"/>
              </a:ext>
            </a:extLst>
          </p:cNvPr>
          <p:cNvSpPr txBox="1"/>
          <p:nvPr/>
        </p:nvSpPr>
        <p:spPr>
          <a:xfrm>
            <a:off x="11311588" y="579513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504178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28526</TotalTime>
  <Words>1980</Words>
  <Application>Microsoft Office PowerPoint</Application>
  <PresentationFormat>Widescreen</PresentationFormat>
  <Paragraphs>260</Paragraphs>
  <Slides>40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Georgia Pro Cond Light</vt:lpstr>
      <vt:lpstr>Speak Pro</vt:lpstr>
      <vt:lpstr>Wingdings 2</vt:lpstr>
      <vt:lpstr>SlateVTI</vt:lpstr>
      <vt:lpstr>CITS1003 Introduction to Cybersecurity [9]  Practical Applications of  AI in Cybersecurity</vt:lpstr>
      <vt:lpstr>AI in Cybersecurity: ToC</vt:lpstr>
      <vt:lpstr>Adversarial Attacks</vt:lpstr>
      <vt:lpstr>Adversarial Attacks</vt:lpstr>
      <vt:lpstr>Adversarial Attacks</vt:lpstr>
      <vt:lpstr>Adversarial Attacks: Physical Attacks</vt:lpstr>
      <vt:lpstr>Adversarial Attacks: Physical Attacks</vt:lpstr>
      <vt:lpstr>Adversarial Attacks: Physical Attacks</vt:lpstr>
      <vt:lpstr>Adversarial Attacks: Physical Attacks</vt:lpstr>
      <vt:lpstr>Adversarial Attacks: Why is AI Susceptible?</vt:lpstr>
      <vt:lpstr>Adversarial Attacks: Why is AI Susceptible?</vt:lpstr>
      <vt:lpstr>Adversarial Attacks: Why is AI Susceptible?</vt:lpstr>
      <vt:lpstr>Adversarial Attacks</vt:lpstr>
      <vt:lpstr>Adversarial Attacks</vt:lpstr>
      <vt:lpstr>Adversarial Attacks</vt:lpstr>
      <vt:lpstr>Adversarial Attacks</vt:lpstr>
      <vt:lpstr>Adversarial Attacks</vt:lpstr>
      <vt:lpstr>Rumour Detection</vt:lpstr>
      <vt:lpstr>Rumour Detection</vt:lpstr>
      <vt:lpstr>Rumour Detection: Limitations</vt:lpstr>
      <vt:lpstr>Rumour Generation</vt:lpstr>
      <vt:lpstr>Rumour Generation</vt:lpstr>
      <vt:lpstr>ARGH!: Experiments</vt:lpstr>
      <vt:lpstr>ARGH!: Experiments</vt:lpstr>
      <vt:lpstr>Rumour Generation: Outcomes</vt:lpstr>
      <vt:lpstr>Rumour Generation: Large Language Models</vt:lpstr>
      <vt:lpstr>ChatGPT: Prompt Injections</vt:lpstr>
      <vt:lpstr>ChatGPT: Prompt Injections</vt:lpstr>
      <vt:lpstr>AI: Ethics and Implications</vt:lpstr>
      <vt:lpstr>References</vt:lpstr>
      <vt:lpstr>References</vt:lpstr>
      <vt:lpstr>Deepfakes</vt:lpstr>
      <vt:lpstr>Deepfakes</vt:lpstr>
      <vt:lpstr>Deepfakes</vt:lpstr>
      <vt:lpstr>Deepfakes</vt:lpstr>
      <vt:lpstr>Deepfakes: Demo!</vt:lpstr>
      <vt:lpstr>Deepfakes: Detection</vt:lpstr>
      <vt:lpstr>Deepfakes: Detection</vt:lpstr>
      <vt:lpstr>Deepfakes: Detection</vt:lpstr>
      <vt:lpstr>Deepfakes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Robert McKnight</cp:lastModifiedBy>
  <cp:revision>416</cp:revision>
  <dcterms:created xsi:type="dcterms:W3CDTF">2020-01-13T04:26:47Z</dcterms:created>
  <dcterms:modified xsi:type="dcterms:W3CDTF">2023-08-25T05:44:55Z</dcterms:modified>
</cp:coreProperties>
</file>